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81000" y="152400"/>
            <a:ext cx="8382000" cy="4632325"/>
          </a:xfrm>
          <a:custGeom>
            <a:avLst/>
            <a:gdLst/>
            <a:ahLst/>
            <a:cxnLst/>
            <a:rect l="l" t="t" r="r" b="b"/>
            <a:pathLst>
              <a:path w="8382000" h="4632325">
                <a:moveTo>
                  <a:pt x="8382000" y="0"/>
                </a:moveTo>
                <a:lnTo>
                  <a:pt x="0" y="0"/>
                </a:lnTo>
                <a:lnTo>
                  <a:pt x="0" y="4632071"/>
                </a:lnTo>
                <a:lnTo>
                  <a:pt x="8382000" y="4632071"/>
                </a:lnTo>
                <a:lnTo>
                  <a:pt x="838200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81000" y="152400"/>
            <a:ext cx="8382000" cy="4632325"/>
          </a:xfrm>
          <a:custGeom>
            <a:avLst/>
            <a:gdLst/>
            <a:ahLst/>
            <a:cxnLst/>
            <a:rect l="l" t="t" r="r" b="b"/>
            <a:pathLst>
              <a:path w="8382000" h="4632325">
                <a:moveTo>
                  <a:pt x="0" y="4632071"/>
                </a:moveTo>
                <a:lnTo>
                  <a:pt x="8382000" y="4632071"/>
                </a:lnTo>
                <a:lnTo>
                  <a:pt x="8382000" y="0"/>
                </a:lnTo>
                <a:lnTo>
                  <a:pt x="0" y="0"/>
                </a:lnTo>
                <a:lnTo>
                  <a:pt x="0" y="4632071"/>
                </a:lnTo>
                <a:close/>
              </a:path>
            </a:pathLst>
          </a:custGeom>
          <a:ln w="76200">
            <a:solidFill>
              <a:srgbClr val="97470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80668" y="23876"/>
            <a:ext cx="6582663" cy="305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heavy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heavy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heavy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9143999" cy="41148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4" y="5222747"/>
            <a:ext cx="8918448" cy="158648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" y="5197983"/>
            <a:ext cx="8915382" cy="1583815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9144000" cy="1416050"/>
          </a:xfrm>
          <a:custGeom>
            <a:avLst/>
            <a:gdLst/>
            <a:ahLst/>
            <a:cxnLst/>
            <a:rect l="l" t="t" r="r" b="b"/>
            <a:pathLst>
              <a:path w="9144000" h="1416050">
                <a:moveTo>
                  <a:pt x="9144000" y="0"/>
                </a:moveTo>
                <a:lnTo>
                  <a:pt x="0" y="0"/>
                </a:lnTo>
                <a:lnTo>
                  <a:pt x="0" y="1415796"/>
                </a:lnTo>
                <a:lnTo>
                  <a:pt x="9144000" y="141579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heavy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8343" y="-11226"/>
            <a:ext cx="8627313" cy="848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heavy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66364" y="2109342"/>
            <a:ext cx="5723890" cy="4563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jpe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image" Target="../media/image71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jpe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1.jpe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6.png"/><Relationship Id="rId7" Type="http://schemas.openxmlformats.org/officeDocument/2006/relationships/image" Target="../media/image57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152400"/>
            <a:ext cx="8839200" cy="6477000"/>
          </a:xfrm>
          <a:custGeom>
            <a:avLst/>
            <a:gdLst/>
            <a:ahLst/>
            <a:cxnLst/>
            <a:rect l="l" t="t" r="r" b="b"/>
            <a:pathLst>
              <a:path w="8839200" h="6477000">
                <a:moveTo>
                  <a:pt x="8839200" y="0"/>
                </a:moveTo>
                <a:lnTo>
                  <a:pt x="0" y="0"/>
                </a:lnTo>
                <a:lnTo>
                  <a:pt x="0" y="6477000"/>
                </a:lnTo>
                <a:lnTo>
                  <a:pt x="8839200" y="6477000"/>
                </a:lnTo>
                <a:lnTo>
                  <a:pt x="883920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296" y="73152"/>
            <a:ext cx="8755380" cy="6629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631763"/>
            <a:ext cx="2819400" cy="5201920"/>
          </a:xfrm>
          <a:custGeom>
            <a:avLst/>
            <a:gdLst/>
            <a:ahLst/>
            <a:cxnLst/>
            <a:rect l="l" t="t" r="r" b="b"/>
            <a:pathLst>
              <a:path w="2819400" h="5201920">
                <a:moveTo>
                  <a:pt x="2819400" y="0"/>
                </a:moveTo>
                <a:lnTo>
                  <a:pt x="0" y="0"/>
                </a:lnTo>
                <a:lnTo>
                  <a:pt x="0" y="5201412"/>
                </a:lnTo>
                <a:lnTo>
                  <a:pt x="2819400" y="5201412"/>
                </a:lnTo>
                <a:lnTo>
                  <a:pt x="2819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642363"/>
            <a:ext cx="2532380" cy="2657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ABFFAB"/>
                </a:solidFill>
                <a:latin typeface="Wingdings"/>
                <a:cs typeface="Wingdings"/>
              </a:rPr>
              <a:t></a:t>
            </a:r>
            <a:r>
              <a:rPr sz="3200" b="1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Tuples</a:t>
            </a:r>
            <a:r>
              <a:rPr sz="3200" b="1" u="sng" spc="-15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Intro:</a:t>
            </a:r>
            <a:endParaRPr sz="3200">
              <a:latin typeface="Calibri"/>
              <a:cs typeface="Calibri"/>
            </a:endParaRPr>
          </a:p>
          <a:p>
            <a:pPr marL="971550">
              <a:lnSpc>
                <a:spcPct val="100000"/>
              </a:lnSpc>
              <a:spcBef>
                <a:spcPts val="75"/>
              </a:spcBef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600">
              <a:latin typeface="Calibri"/>
              <a:cs typeface="Calibri"/>
            </a:endParaRPr>
          </a:p>
          <a:p>
            <a:pPr marL="759460" marR="208915">
              <a:lnSpc>
                <a:spcPts val="2160"/>
              </a:lnSpc>
              <a:spcBef>
                <a:spcPts val="50"/>
              </a:spcBef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6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Tuple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Creation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of a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Tuple</a:t>
            </a:r>
            <a:endParaRPr sz="1600">
              <a:latin typeface="Calibri"/>
              <a:cs typeface="Calibri"/>
            </a:endParaRPr>
          </a:p>
          <a:p>
            <a:pPr marL="433070">
              <a:lnSpc>
                <a:spcPts val="3225"/>
              </a:lnSpc>
            </a:pPr>
            <a:r>
              <a:rPr sz="2800" b="1" spc="-35" dirty="0">
                <a:solidFill>
                  <a:srgbClr val="FFFF00"/>
                </a:solidFill>
                <a:latin typeface="Calibri"/>
                <a:cs typeface="Calibri"/>
              </a:rPr>
              <a:t>Traversal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800" b="1" spc="-6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  <a:p>
            <a:pPr marL="928369">
              <a:lnSpc>
                <a:spcPct val="100000"/>
              </a:lnSpc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Tuple</a:t>
            </a:r>
            <a:endParaRPr sz="2800">
              <a:latin typeface="Calibri"/>
              <a:cs typeface="Calibri"/>
            </a:endParaRPr>
          </a:p>
          <a:p>
            <a:pPr marR="135255" algn="ctr">
              <a:lnSpc>
                <a:spcPct val="100000"/>
              </a:lnSpc>
              <a:spcBef>
                <a:spcPts val="90"/>
              </a:spcBef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Assign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/change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values</a:t>
            </a:r>
            <a:r>
              <a:rPr sz="16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endParaRPr sz="16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4520310"/>
            <a:ext cx="2291715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914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914"/>
              </a:lnSpc>
              <a:spcBef>
                <a:spcPts val="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56515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70100" y="-6908"/>
            <a:ext cx="60013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12060" algn="l"/>
              </a:tabLst>
            </a:pPr>
            <a:r>
              <a:rPr sz="3200" u="heavy" spc="-2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TRAVERSAL</a:t>
            </a:r>
            <a:r>
              <a:rPr sz="3200" u="heavy" spc="-114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sz="3200" u="heavy" spc="-2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of</a:t>
            </a:r>
            <a:r>
              <a:rPr sz="3200" u="heavy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	</a:t>
            </a:r>
            <a:r>
              <a:rPr sz="4800" u="heavy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NESTED</a:t>
            </a:r>
            <a:r>
              <a:rPr sz="4800" u="heavy" spc="-16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sz="4800" u="heavy" spc="-3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Tuple</a:t>
            </a:r>
            <a:endParaRPr sz="4800"/>
          </a:p>
        </p:txBody>
      </p:sp>
      <p:grpSp>
        <p:nvGrpSpPr>
          <p:cNvPr id="8" name="object 8"/>
          <p:cNvGrpSpPr/>
          <p:nvPr/>
        </p:nvGrpSpPr>
        <p:grpSpPr>
          <a:xfrm>
            <a:off x="4186935" y="1208405"/>
            <a:ext cx="4426585" cy="622300"/>
            <a:chOff x="4186935" y="1208405"/>
            <a:chExt cx="4426585" cy="622300"/>
          </a:xfrm>
        </p:grpSpPr>
        <p:sp>
          <p:nvSpPr>
            <p:cNvPr id="9" name="object 9"/>
            <p:cNvSpPr/>
            <p:nvPr/>
          </p:nvSpPr>
          <p:spPr>
            <a:xfrm>
              <a:off x="4193285" y="1214755"/>
              <a:ext cx="4413885" cy="609600"/>
            </a:xfrm>
            <a:custGeom>
              <a:avLst/>
              <a:gdLst/>
              <a:ahLst/>
              <a:cxnLst/>
              <a:rect l="l" t="t" r="r" b="b"/>
              <a:pathLst>
                <a:path w="4413884" h="609600">
                  <a:moveTo>
                    <a:pt x="4139945" y="304800"/>
                  </a:moveTo>
                  <a:lnTo>
                    <a:pt x="273430" y="304800"/>
                  </a:lnTo>
                  <a:lnTo>
                    <a:pt x="229081" y="308787"/>
                  </a:lnTo>
                  <a:lnTo>
                    <a:pt x="187009" y="320332"/>
                  </a:lnTo>
                  <a:lnTo>
                    <a:pt x="147777" y="338808"/>
                  </a:lnTo>
                  <a:lnTo>
                    <a:pt x="111949" y="363589"/>
                  </a:lnTo>
                  <a:lnTo>
                    <a:pt x="80089" y="394049"/>
                  </a:lnTo>
                  <a:lnTo>
                    <a:pt x="52758" y="429560"/>
                  </a:lnTo>
                  <a:lnTo>
                    <a:pt x="30521" y="469497"/>
                  </a:lnTo>
                  <a:lnTo>
                    <a:pt x="13940" y="513234"/>
                  </a:lnTo>
                  <a:lnTo>
                    <a:pt x="3578" y="560143"/>
                  </a:lnTo>
                  <a:lnTo>
                    <a:pt x="0" y="609600"/>
                  </a:lnTo>
                  <a:lnTo>
                    <a:pt x="4413504" y="609600"/>
                  </a:lnTo>
                  <a:lnTo>
                    <a:pt x="4409921" y="560143"/>
                  </a:lnTo>
                  <a:lnTo>
                    <a:pt x="4399550" y="513234"/>
                  </a:lnTo>
                  <a:lnTo>
                    <a:pt x="4382955" y="469497"/>
                  </a:lnTo>
                  <a:lnTo>
                    <a:pt x="4360700" y="429560"/>
                  </a:lnTo>
                  <a:lnTo>
                    <a:pt x="4333351" y="394049"/>
                  </a:lnTo>
                  <a:lnTo>
                    <a:pt x="4301471" y="363589"/>
                  </a:lnTo>
                  <a:lnTo>
                    <a:pt x="4265626" y="338808"/>
                  </a:lnTo>
                  <a:lnTo>
                    <a:pt x="4226381" y="320332"/>
                  </a:lnTo>
                  <a:lnTo>
                    <a:pt x="4184299" y="308787"/>
                  </a:lnTo>
                  <a:lnTo>
                    <a:pt x="4139945" y="304800"/>
                  </a:lnTo>
                  <a:close/>
                </a:path>
                <a:path w="4413884" h="609600">
                  <a:moveTo>
                    <a:pt x="2429002" y="0"/>
                  </a:moveTo>
                  <a:lnTo>
                    <a:pt x="2425423" y="49425"/>
                  </a:lnTo>
                  <a:lnTo>
                    <a:pt x="2415061" y="96316"/>
                  </a:lnTo>
                  <a:lnTo>
                    <a:pt x="2398480" y="140046"/>
                  </a:lnTo>
                  <a:lnTo>
                    <a:pt x="2376243" y="179984"/>
                  </a:lnTo>
                  <a:lnTo>
                    <a:pt x="2348912" y="215503"/>
                  </a:lnTo>
                  <a:lnTo>
                    <a:pt x="2317052" y="245973"/>
                  </a:lnTo>
                  <a:lnTo>
                    <a:pt x="2281224" y="270767"/>
                  </a:lnTo>
                  <a:lnTo>
                    <a:pt x="2241992" y="289255"/>
                  </a:lnTo>
                  <a:lnTo>
                    <a:pt x="2199920" y="300809"/>
                  </a:lnTo>
                  <a:lnTo>
                    <a:pt x="2155571" y="304800"/>
                  </a:lnTo>
                  <a:lnTo>
                    <a:pt x="2702560" y="304800"/>
                  </a:lnTo>
                  <a:lnTo>
                    <a:pt x="2658175" y="300809"/>
                  </a:lnTo>
                  <a:lnTo>
                    <a:pt x="2616076" y="289255"/>
                  </a:lnTo>
                  <a:lnTo>
                    <a:pt x="2576823" y="270767"/>
                  </a:lnTo>
                  <a:lnTo>
                    <a:pt x="2540979" y="245973"/>
                  </a:lnTo>
                  <a:lnTo>
                    <a:pt x="2509107" y="215503"/>
                  </a:lnTo>
                  <a:lnTo>
                    <a:pt x="2481768" y="179984"/>
                  </a:lnTo>
                  <a:lnTo>
                    <a:pt x="2459526" y="140046"/>
                  </a:lnTo>
                  <a:lnTo>
                    <a:pt x="2442943" y="96316"/>
                  </a:lnTo>
                  <a:lnTo>
                    <a:pt x="2432581" y="49425"/>
                  </a:lnTo>
                  <a:lnTo>
                    <a:pt x="242900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93285" y="1214755"/>
              <a:ext cx="4413885" cy="609600"/>
            </a:xfrm>
            <a:custGeom>
              <a:avLst/>
              <a:gdLst/>
              <a:ahLst/>
              <a:cxnLst/>
              <a:rect l="l" t="t" r="r" b="b"/>
              <a:pathLst>
                <a:path w="4413884" h="609600">
                  <a:moveTo>
                    <a:pt x="0" y="609600"/>
                  </a:moveTo>
                  <a:lnTo>
                    <a:pt x="3578" y="560143"/>
                  </a:lnTo>
                  <a:lnTo>
                    <a:pt x="13940" y="513234"/>
                  </a:lnTo>
                  <a:lnTo>
                    <a:pt x="30521" y="469497"/>
                  </a:lnTo>
                  <a:lnTo>
                    <a:pt x="52758" y="429560"/>
                  </a:lnTo>
                  <a:lnTo>
                    <a:pt x="80089" y="394049"/>
                  </a:lnTo>
                  <a:lnTo>
                    <a:pt x="111949" y="363589"/>
                  </a:lnTo>
                  <a:lnTo>
                    <a:pt x="147777" y="338808"/>
                  </a:lnTo>
                  <a:lnTo>
                    <a:pt x="187009" y="320332"/>
                  </a:lnTo>
                  <a:lnTo>
                    <a:pt x="229081" y="308787"/>
                  </a:lnTo>
                  <a:lnTo>
                    <a:pt x="273430" y="304800"/>
                  </a:lnTo>
                  <a:lnTo>
                    <a:pt x="2155571" y="304800"/>
                  </a:lnTo>
                  <a:lnTo>
                    <a:pt x="2199920" y="300809"/>
                  </a:lnTo>
                  <a:lnTo>
                    <a:pt x="2241992" y="289255"/>
                  </a:lnTo>
                  <a:lnTo>
                    <a:pt x="2281224" y="270767"/>
                  </a:lnTo>
                  <a:lnTo>
                    <a:pt x="2317052" y="245973"/>
                  </a:lnTo>
                  <a:lnTo>
                    <a:pt x="2348912" y="215503"/>
                  </a:lnTo>
                  <a:lnTo>
                    <a:pt x="2376243" y="179984"/>
                  </a:lnTo>
                  <a:lnTo>
                    <a:pt x="2398480" y="140046"/>
                  </a:lnTo>
                  <a:lnTo>
                    <a:pt x="2415061" y="96316"/>
                  </a:lnTo>
                  <a:lnTo>
                    <a:pt x="2425423" y="49425"/>
                  </a:lnTo>
                  <a:lnTo>
                    <a:pt x="2429002" y="0"/>
                  </a:lnTo>
                  <a:lnTo>
                    <a:pt x="2432581" y="49425"/>
                  </a:lnTo>
                  <a:lnTo>
                    <a:pt x="2442943" y="96316"/>
                  </a:lnTo>
                  <a:lnTo>
                    <a:pt x="2459526" y="140046"/>
                  </a:lnTo>
                  <a:lnTo>
                    <a:pt x="2481768" y="179984"/>
                  </a:lnTo>
                  <a:lnTo>
                    <a:pt x="2509107" y="215503"/>
                  </a:lnTo>
                  <a:lnTo>
                    <a:pt x="2540979" y="245973"/>
                  </a:lnTo>
                  <a:lnTo>
                    <a:pt x="2576823" y="270767"/>
                  </a:lnTo>
                  <a:lnTo>
                    <a:pt x="2616076" y="289255"/>
                  </a:lnTo>
                  <a:lnTo>
                    <a:pt x="2658175" y="300809"/>
                  </a:lnTo>
                  <a:lnTo>
                    <a:pt x="2702560" y="304800"/>
                  </a:lnTo>
                  <a:lnTo>
                    <a:pt x="4139945" y="304800"/>
                  </a:lnTo>
                  <a:lnTo>
                    <a:pt x="4184299" y="308787"/>
                  </a:lnTo>
                  <a:lnTo>
                    <a:pt x="4226381" y="320332"/>
                  </a:lnTo>
                  <a:lnTo>
                    <a:pt x="4265626" y="338808"/>
                  </a:lnTo>
                  <a:lnTo>
                    <a:pt x="4301471" y="363589"/>
                  </a:lnTo>
                  <a:lnTo>
                    <a:pt x="4333351" y="394049"/>
                  </a:lnTo>
                  <a:lnTo>
                    <a:pt x="4360700" y="429560"/>
                  </a:lnTo>
                  <a:lnTo>
                    <a:pt x="4382955" y="469497"/>
                  </a:lnTo>
                  <a:lnTo>
                    <a:pt x="4399550" y="513234"/>
                  </a:lnTo>
                  <a:lnTo>
                    <a:pt x="4409921" y="560143"/>
                  </a:lnTo>
                  <a:lnTo>
                    <a:pt x="4413504" y="60960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886833" y="2584450"/>
            <a:ext cx="3730625" cy="469900"/>
            <a:chOff x="4886833" y="2584450"/>
            <a:chExt cx="3730625" cy="469900"/>
          </a:xfrm>
        </p:grpSpPr>
        <p:sp>
          <p:nvSpPr>
            <p:cNvPr id="12" name="object 12"/>
            <p:cNvSpPr/>
            <p:nvPr/>
          </p:nvSpPr>
          <p:spPr>
            <a:xfrm>
              <a:off x="6279007" y="2590800"/>
              <a:ext cx="2331720" cy="457200"/>
            </a:xfrm>
            <a:custGeom>
              <a:avLst/>
              <a:gdLst/>
              <a:ahLst/>
              <a:cxnLst/>
              <a:rect l="l" t="t" r="r" b="b"/>
              <a:pathLst>
                <a:path w="2331720" h="457200">
                  <a:moveTo>
                    <a:pt x="1253489" y="228600"/>
                  </a:moveTo>
                  <a:lnTo>
                    <a:pt x="843152" y="228600"/>
                  </a:lnTo>
                  <a:lnTo>
                    <a:pt x="890191" y="234638"/>
                  </a:lnTo>
                  <a:lnTo>
                    <a:pt x="933381" y="251837"/>
                  </a:lnTo>
                  <a:lnTo>
                    <a:pt x="971488" y="278825"/>
                  </a:lnTo>
                  <a:lnTo>
                    <a:pt x="1003278" y="314228"/>
                  </a:lnTo>
                  <a:lnTo>
                    <a:pt x="1027514" y="356673"/>
                  </a:lnTo>
                  <a:lnTo>
                    <a:pt x="1042961" y="404788"/>
                  </a:lnTo>
                  <a:lnTo>
                    <a:pt x="1048385" y="457200"/>
                  </a:lnTo>
                  <a:lnTo>
                    <a:pt x="1053801" y="404788"/>
                  </a:lnTo>
                  <a:lnTo>
                    <a:pt x="1069230" y="356673"/>
                  </a:lnTo>
                  <a:lnTo>
                    <a:pt x="1093441" y="314228"/>
                  </a:lnTo>
                  <a:lnTo>
                    <a:pt x="1125204" y="278825"/>
                  </a:lnTo>
                  <a:lnTo>
                    <a:pt x="1163286" y="251837"/>
                  </a:lnTo>
                  <a:lnTo>
                    <a:pt x="1206458" y="234638"/>
                  </a:lnTo>
                  <a:lnTo>
                    <a:pt x="1253489" y="228600"/>
                  </a:lnTo>
                  <a:close/>
                </a:path>
                <a:path w="2331720" h="457200">
                  <a:moveTo>
                    <a:pt x="2331592" y="0"/>
                  </a:moveTo>
                  <a:lnTo>
                    <a:pt x="0" y="0"/>
                  </a:lnTo>
                  <a:lnTo>
                    <a:pt x="5416" y="52411"/>
                  </a:lnTo>
                  <a:lnTo>
                    <a:pt x="20845" y="100526"/>
                  </a:lnTo>
                  <a:lnTo>
                    <a:pt x="45056" y="142971"/>
                  </a:lnTo>
                  <a:lnTo>
                    <a:pt x="76819" y="178374"/>
                  </a:lnTo>
                  <a:lnTo>
                    <a:pt x="114901" y="205362"/>
                  </a:lnTo>
                  <a:lnTo>
                    <a:pt x="158073" y="222561"/>
                  </a:lnTo>
                  <a:lnTo>
                    <a:pt x="205104" y="228600"/>
                  </a:lnTo>
                  <a:lnTo>
                    <a:pt x="2126488" y="228600"/>
                  </a:lnTo>
                  <a:lnTo>
                    <a:pt x="2173519" y="222561"/>
                  </a:lnTo>
                  <a:lnTo>
                    <a:pt x="2216691" y="205362"/>
                  </a:lnTo>
                  <a:lnTo>
                    <a:pt x="2254773" y="178374"/>
                  </a:lnTo>
                  <a:lnTo>
                    <a:pt x="2286536" y="142971"/>
                  </a:lnTo>
                  <a:lnTo>
                    <a:pt x="2310747" y="100526"/>
                  </a:lnTo>
                  <a:lnTo>
                    <a:pt x="2326176" y="52411"/>
                  </a:lnTo>
                  <a:lnTo>
                    <a:pt x="233159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79007" y="2590800"/>
              <a:ext cx="2331720" cy="457200"/>
            </a:xfrm>
            <a:custGeom>
              <a:avLst/>
              <a:gdLst/>
              <a:ahLst/>
              <a:cxnLst/>
              <a:rect l="l" t="t" r="r" b="b"/>
              <a:pathLst>
                <a:path w="2331720" h="457200">
                  <a:moveTo>
                    <a:pt x="2331592" y="0"/>
                  </a:moveTo>
                  <a:lnTo>
                    <a:pt x="2326176" y="52411"/>
                  </a:lnTo>
                  <a:lnTo>
                    <a:pt x="2310747" y="100526"/>
                  </a:lnTo>
                  <a:lnTo>
                    <a:pt x="2286536" y="142971"/>
                  </a:lnTo>
                  <a:lnTo>
                    <a:pt x="2254773" y="178374"/>
                  </a:lnTo>
                  <a:lnTo>
                    <a:pt x="2216691" y="205362"/>
                  </a:lnTo>
                  <a:lnTo>
                    <a:pt x="2173519" y="222561"/>
                  </a:lnTo>
                  <a:lnTo>
                    <a:pt x="2126488" y="228600"/>
                  </a:lnTo>
                  <a:lnTo>
                    <a:pt x="1253489" y="228600"/>
                  </a:lnTo>
                  <a:lnTo>
                    <a:pt x="1206458" y="234638"/>
                  </a:lnTo>
                  <a:lnTo>
                    <a:pt x="1163286" y="251837"/>
                  </a:lnTo>
                  <a:lnTo>
                    <a:pt x="1125204" y="278825"/>
                  </a:lnTo>
                  <a:lnTo>
                    <a:pt x="1093441" y="314228"/>
                  </a:lnTo>
                  <a:lnTo>
                    <a:pt x="1069230" y="356673"/>
                  </a:lnTo>
                  <a:lnTo>
                    <a:pt x="1053801" y="404788"/>
                  </a:lnTo>
                  <a:lnTo>
                    <a:pt x="1048385" y="457200"/>
                  </a:lnTo>
                  <a:lnTo>
                    <a:pt x="1042961" y="404788"/>
                  </a:lnTo>
                  <a:lnTo>
                    <a:pt x="1027514" y="356673"/>
                  </a:lnTo>
                  <a:lnTo>
                    <a:pt x="1003278" y="314228"/>
                  </a:lnTo>
                  <a:lnTo>
                    <a:pt x="971488" y="278825"/>
                  </a:lnTo>
                  <a:lnTo>
                    <a:pt x="933381" y="251837"/>
                  </a:lnTo>
                  <a:lnTo>
                    <a:pt x="890191" y="234638"/>
                  </a:lnTo>
                  <a:lnTo>
                    <a:pt x="843152" y="228600"/>
                  </a:lnTo>
                  <a:lnTo>
                    <a:pt x="205104" y="228600"/>
                  </a:lnTo>
                  <a:lnTo>
                    <a:pt x="158073" y="222561"/>
                  </a:lnTo>
                  <a:lnTo>
                    <a:pt x="114901" y="205362"/>
                  </a:lnTo>
                  <a:lnTo>
                    <a:pt x="76819" y="178374"/>
                  </a:lnTo>
                  <a:lnTo>
                    <a:pt x="45056" y="142971"/>
                  </a:lnTo>
                  <a:lnTo>
                    <a:pt x="20845" y="100526"/>
                  </a:lnTo>
                  <a:lnTo>
                    <a:pt x="5416" y="52411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93183" y="2590800"/>
              <a:ext cx="1165860" cy="457200"/>
            </a:xfrm>
            <a:custGeom>
              <a:avLst/>
              <a:gdLst/>
              <a:ahLst/>
              <a:cxnLst/>
              <a:rect l="l" t="t" r="r" b="b"/>
              <a:pathLst>
                <a:path w="1165860" h="457200">
                  <a:moveTo>
                    <a:pt x="729361" y="228600"/>
                  </a:moveTo>
                  <a:lnTo>
                    <a:pt x="319024" y="228600"/>
                  </a:lnTo>
                  <a:lnTo>
                    <a:pt x="366102" y="234638"/>
                  </a:lnTo>
                  <a:lnTo>
                    <a:pt x="409308" y="251837"/>
                  </a:lnTo>
                  <a:lnTo>
                    <a:pt x="447413" y="278825"/>
                  </a:lnTo>
                  <a:lnTo>
                    <a:pt x="479189" y="314228"/>
                  </a:lnTo>
                  <a:lnTo>
                    <a:pt x="503407" y="356673"/>
                  </a:lnTo>
                  <a:lnTo>
                    <a:pt x="518839" y="404788"/>
                  </a:lnTo>
                  <a:lnTo>
                    <a:pt x="524255" y="457200"/>
                  </a:lnTo>
                  <a:lnTo>
                    <a:pt x="529672" y="404788"/>
                  </a:lnTo>
                  <a:lnTo>
                    <a:pt x="545101" y="356673"/>
                  </a:lnTo>
                  <a:lnTo>
                    <a:pt x="569312" y="314228"/>
                  </a:lnTo>
                  <a:lnTo>
                    <a:pt x="601075" y="278825"/>
                  </a:lnTo>
                  <a:lnTo>
                    <a:pt x="639157" y="251837"/>
                  </a:lnTo>
                  <a:lnTo>
                    <a:pt x="682329" y="234638"/>
                  </a:lnTo>
                  <a:lnTo>
                    <a:pt x="729361" y="228600"/>
                  </a:lnTo>
                  <a:close/>
                </a:path>
                <a:path w="1165860" h="457200">
                  <a:moveTo>
                    <a:pt x="1165859" y="0"/>
                  </a:moveTo>
                  <a:lnTo>
                    <a:pt x="0" y="0"/>
                  </a:lnTo>
                  <a:lnTo>
                    <a:pt x="5416" y="52411"/>
                  </a:lnTo>
                  <a:lnTo>
                    <a:pt x="20845" y="100526"/>
                  </a:lnTo>
                  <a:lnTo>
                    <a:pt x="45056" y="142971"/>
                  </a:lnTo>
                  <a:lnTo>
                    <a:pt x="76819" y="178374"/>
                  </a:lnTo>
                  <a:lnTo>
                    <a:pt x="114901" y="205362"/>
                  </a:lnTo>
                  <a:lnTo>
                    <a:pt x="158073" y="222561"/>
                  </a:lnTo>
                  <a:lnTo>
                    <a:pt x="205104" y="228600"/>
                  </a:lnTo>
                  <a:lnTo>
                    <a:pt x="960754" y="228600"/>
                  </a:lnTo>
                  <a:lnTo>
                    <a:pt x="1007786" y="222561"/>
                  </a:lnTo>
                  <a:lnTo>
                    <a:pt x="1050958" y="205362"/>
                  </a:lnTo>
                  <a:lnTo>
                    <a:pt x="1089040" y="178374"/>
                  </a:lnTo>
                  <a:lnTo>
                    <a:pt x="1120803" y="142971"/>
                  </a:lnTo>
                  <a:lnTo>
                    <a:pt x="1145014" y="100526"/>
                  </a:lnTo>
                  <a:lnTo>
                    <a:pt x="1160443" y="52411"/>
                  </a:lnTo>
                  <a:lnTo>
                    <a:pt x="116585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93183" y="2590800"/>
              <a:ext cx="1165860" cy="457200"/>
            </a:xfrm>
            <a:custGeom>
              <a:avLst/>
              <a:gdLst/>
              <a:ahLst/>
              <a:cxnLst/>
              <a:rect l="l" t="t" r="r" b="b"/>
              <a:pathLst>
                <a:path w="1165860" h="457200">
                  <a:moveTo>
                    <a:pt x="1165859" y="0"/>
                  </a:moveTo>
                  <a:lnTo>
                    <a:pt x="1160443" y="52411"/>
                  </a:lnTo>
                  <a:lnTo>
                    <a:pt x="1145014" y="100526"/>
                  </a:lnTo>
                  <a:lnTo>
                    <a:pt x="1120803" y="142971"/>
                  </a:lnTo>
                  <a:lnTo>
                    <a:pt x="1089040" y="178374"/>
                  </a:lnTo>
                  <a:lnTo>
                    <a:pt x="1050958" y="205362"/>
                  </a:lnTo>
                  <a:lnTo>
                    <a:pt x="1007786" y="222561"/>
                  </a:lnTo>
                  <a:lnTo>
                    <a:pt x="960754" y="228600"/>
                  </a:lnTo>
                  <a:lnTo>
                    <a:pt x="729361" y="228600"/>
                  </a:lnTo>
                  <a:lnTo>
                    <a:pt x="682329" y="234638"/>
                  </a:lnTo>
                  <a:lnTo>
                    <a:pt x="639157" y="251837"/>
                  </a:lnTo>
                  <a:lnTo>
                    <a:pt x="601075" y="278825"/>
                  </a:lnTo>
                  <a:lnTo>
                    <a:pt x="569312" y="314228"/>
                  </a:lnTo>
                  <a:lnTo>
                    <a:pt x="545101" y="356673"/>
                  </a:lnTo>
                  <a:lnTo>
                    <a:pt x="529672" y="404788"/>
                  </a:lnTo>
                  <a:lnTo>
                    <a:pt x="524255" y="457200"/>
                  </a:lnTo>
                  <a:lnTo>
                    <a:pt x="518839" y="404788"/>
                  </a:lnTo>
                  <a:lnTo>
                    <a:pt x="503407" y="356673"/>
                  </a:lnTo>
                  <a:lnTo>
                    <a:pt x="479189" y="314228"/>
                  </a:lnTo>
                  <a:lnTo>
                    <a:pt x="447413" y="278825"/>
                  </a:lnTo>
                  <a:lnTo>
                    <a:pt x="409308" y="251837"/>
                  </a:lnTo>
                  <a:lnTo>
                    <a:pt x="366102" y="234638"/>
                  </a:lnTo>
                  <a:lnTo>
                    <a:pt x="319024" y="228600"/>
                  </a:lnTo>
                  <a:lnTo>
                    <a:pt x="205104" y="228600"/>
                  </a:lnTo>
                  <a:lnTo>
                    <a:pt x="158073" y="222561"/>
                  </a:lnTo>
                  <a:lnTo>
                    <a:pt x="114901" y="205362"/>
                  </a:lnTo>
                  <a:lnTo>
                    <a:pt x="76819" y="178374"/>
                  </a:lnTo>
                  <a:lnTo>
                    <a:pt x="45056" y="142971"/>
                  </a:lnTo>
                  <a:lnTo>
                    <a:pt x="20845" y="100526"/>
                  </a:lnTo>
                  <a:lnTo>
                    <a:pt x="5416" y="52411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880228" y="2536063"/>
            <a:ext cx="11906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Nested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76084" y="2533015"/>
            <a:ext cx="1426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Nested</a:t>
            </a:r>
            <a:r>
              <a:rPr sz="18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18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43194" y="1457071"/>
            <a:ext cx="1965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Enclosing</a:t>
            </a:r>
            <a:r>
              <a:rPr sz="24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Tuple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914650" y="1924050"/>
            <a:ext cx="5981700" cy="1886585"/>
            <a:chOff x="2914650" y="1924050"/>
            <a:chExt cx="5981700" cy="1886585"/>
          </a:xfrm>
        </p:grpSpPr>
        <p:sp>
          <p:nvSpPr>
            <p:cNvPr id="20" name="object 20"/>
            <p:cNvSpPr/>
            <p:nvPr/>
          </p:nvSpPr>
          <p:spPr>
            <a:xfrm>
              <a:off x="8571059" y="2436876"/>
              <a:ext cx="256540" cy="1373505"/>
            </a:xfrm>
            <a:custGeom>
              <a:avLst/>
              <a:gdLst/>
              <a:ahLst/>
              <a:cxnLst/>
              <a:rect l="l" t="t" r="r" b="b"/>
              <a:pathLst>
                <a:path w="256540" h="1373504">
                  <a:moveTo>
                    <a:pt x="26425" y="1111404"/>
                  </a:moveTo>
                  <a:lnTo>
                    <a:pt x="15537" y="1114425"/>
                  </a:lnTo>
                  <a:lnTo>
                    <a:pt x="6627" y="1121509"/>
                  </a:lnTo>
                  <a:lnTo>
                    <a:pt x="1313" y="1131093"/>
                  </a:lnTo>
                  <a:lnTo>
                    <a:pt x="0" y="1141964"/>
                  </a:lnTo>
                  <a:lnTo>
                    <a:pt x="3091" y="1152906"/>
                  </a:lnTo>
                  <a:lnTo>
                    <a:pt x="115740" y="1373251"/>
                  </a:lnTo>
                  <a:lnTo>
                    <a:pt x="152063" y="1318260"/>
                  </a:lnTo>
                  <a:lnTo>
                    <a:pt x="147363" y="1318260"/>
                  </a:lnTo>
                  <a:lnTo>
                    <a:pt x="90340" y="1315085"/>
                  </a:lnTo>
                  <a:lnTo>
                    <a:pt x="96205" y="1209464"/>
                  </a:lnTo>
                  <a:lnTo>
                    <a:pt x="54018" y="1126871"/>
                  </a:lnTo>
                  <a:lnTo>
                    <a:pt x="46916" y="1118032"/>
                  </a:lnTo>
                  <a:lnTo>
                    <a:pt x="37302" y="1112742"/>
                  </a:lnTo>
                  <a:lnTo>
                    <a:pt x="26425" y="1111404"/>
                  </a:lnTo>
                  <a:close/>
                </a:path>
                <a:path w="256540" h="1373504">
                  <a:moveTo>
                    <a:pt x="96205" y="1209464"/>
                  </a:moveTo>
                  <a:lnTo>
                    <a:pt x="90340" y="1315085"/>
                  </a:lnTo>
                  <a:lnTo>
                    <a:pt x="147363" y="1318260"/>
                  </a:lnTo>
                  <a:lnTo>
                    <a:pt x="148175" y="1303655"/>
                  </a:lnTo>
                  <a:lnTo>
                    <a:pt x="144315" y="1303655"/>
                  </a:lnTo>
                  <a:lnTo>
                    <a:pt x="95039" y="1300861"/>
                  </a:lnTo>
                  <a:lnTo>
                    <a:pt x="122018" y="1260001"/>
                  </a:lnTo>
                  <a:lnTo>
                    <a:pt x="96205" y="1209464"/>
                  </a:lnTo>
                  <a:close/>
                </a:path>
                <a:path w="256540" h="1373504">
                  <a:moveTo>
                    <a:pt x="233736" y="1122997"/>
                  </a:moveTo>
                  <a:lnTo>
                    <a:pt x="222531" y="1122997"/>
                  </a:lnTo>
                  <a:lnTo>
                    <a:pt x="212417" y="1127196"/>
                  </a:lnTo>
                  <a:lnTo>
                    <a:pt x="204386" y="1135252"/>
                  </a:lnTo>
                  <a:lnTo>
                    <a:pt x="153233" y="1212725"/>
                  </a:lnTo>
                  <a:lnTo>
                    <a:pt x="147363" y="1318260"/>
                  </a:lnTo>
                  <a:lnTo>
                    <a:pt x="152063" y="1318260"/>
                  </a:lnTo>
                  <a:lnTo>
                    <a:pt x="252138" y="1166749"/>
                  </a:lnTo>
                  <a:lnTo>
                    <a:pt x="256369" y="1156217"/>
                  </a:lnTo>
                  <a:lnTo>
                    <a:pt x="256266" y="1145270"/>
                  </a:lnTo>
                  <a:lnTo>
                    <a:pt x="233736" y="1122997"/>
                  </a:lnTo>
                  <a:close/>
                </a:path>
                <a:path w="256540" h="1373504">
                  <a:moveTo>
                    <a:pt x="122018" y="1260001"/>
                  </a:moveTo>
                  <a:lnTo>
                    <a:pt x="95039" y="1300861"/>
                  </a:lnTo>
                  <a:lnTo>
                    <a:pt x="144315" y="1303655"/>
                  </a:lnTo>
                  <a:lnTo>
                    <a:pt x="122018" y="1260001"/>
                  </a:lnTo>
                  <a:close/>
                </a:path>
                <a:path w="256540" h="1373504">
                  <a:moveTo>
                    <a:pt x="153233" y="1212725"/>
                  </a:moveTo>
                  <a:lnTo>
                    <a:pt x="122018" y="1260001"/>
                  </a:lnTo>
                  <a:lnTo>
                    <a:pt x="144315" y="1303655"/>
                  </a:lnTo>
                  <a:lnTo>
                    <a:pt x="148175" y="1303655"/>
                  </a:lnTo>
                  <a:lnTo>
                    <a:pt x="153233" y="1212725"/>
                  </a:lnTo>
                  <a:close/>
                </a:path>
                <a:path w="256540" h="1373504">
                  <a:moveTo>
                    <a:pt x="163365" y="0"/>
                  </a:moveTo>
                  <a:lnTo>
                    <a:pt x="96205" y="1209464"/>
                  </a:lnTo>
                  <a:lnTo>
                    <a:pt x="122018" y="1260001"/>
                  </a:lnTo>
                  <a:lnTo>
                    <a:pt x="153233" y="1212725"/>
                  </a:lnTo>
                  <a:lnTo>
                    <a:pt x="220515" y="3048"/>
                  </a:lnTo>
                  <a:lnTo>
                    <a:pt x="16336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5171" y="2032380"/>
              <a:ext cx="5730182" cy="25590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952750" y="1952625"/>
              <a:ext cx="5915025" cy="466725"/>
            </a:xfrm>
            <a:custGeom>
              <a:avLst/>
              <a:gdLst/>
              <a:ahLst/>
              <a:cxnLst/>
              <a:rect l="l" t="t" r="r" b="b"/>
              <a:pathLst>
                <a:path w="5915025" h="466725">
                  <a:moveTo>
                    <a:pt x="0" y="466598"/>
                  </a:moveTo>
                  <a:lnTo>
                    <a:pt x="5915025" y="466598"/>
                  </a:lnTo>
                  <a:lnTo>
                    <a:pt x="5915025" y="0"/>
                  </a:lnTo>
                  <a:lnTo>
                    <a:pt x="0" y="0"/>
                  </a:lnTo>
                  <a:lnTo>
                    <a:pt x="0" y="466598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800" y="3048000"/>
              <a:ext cx="5129149" cy="58102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943225" y="3019425"/>
              <a:ext cx="5186680" cy="638175"/>
            </a:xfrm>
            <a:custGeom>
              <a:avLst/>
              <a:gdLst/>
              <a:ahLst/>
              <a:cxnLst/>
              <a:rect l="l" t="t" r="r" b="b"/>
              <a:pathLst>
                <a:path w="5186680" h="638175">
                  <a:moveTo>
                    <a:pt x="0" y="638175"/>
                  </a:moveTo>
                  <a:lnTo>
                    <a:pt x="5186299" y="638175"/>
                  </a:lnTo>
                  <a:lnTo>
                    <a:pt x="5186299" y="0"/>
                  </a:lnTo>
                  <a:lnTo>
                    <a:pt x="0" y="0"/>
                  </a:lnTo>
                  <a:lnTo>
                    <a:pt x="0" y="63817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038600" y="3886155"/>
            <a:ext cx="5029200" cy="2924175"/>
          </a:xfrm>
          <a:prstGeom prst="rect">
            <a:avLst/>
          </a:prstGeom>
          <a:solidFill>
            <a:srgbClr val="EDEBE0"/>
          </a:solidFill>
          <a:ln w="12700">
            <a:solidFill>
              <a:srgbClr val="C0000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10"/>
              </a:spcBef>
            </a:pPr>
            <a:r>
              <a:rPr sz="24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</a:t>
            </a:r>
            <a:r>
              <a:rPr sz="2400" b="1" spc="-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Denoting</a:t>
            </a:r>
            <a:r>
              <a:rPr sz="1800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Nested</a:t>
            </a:r>
            <a:r>
              <a:rPr sz="1800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elements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using</a:t>
            </a:r>
            <a:r>
              <a:rPr sz="18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C00000"/>
                </a:solidFill>
                <a:latin typeface="Calibri"/>
                <a:cs typeface="Calibri"/>
              </a:rPr>
              <a:t>nos.</a:t>
            </a:r>
            <a:endParaRPr sz="18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40"/>
              </a:spcBef>
            </a:pPr>
            <a:r>
              <a:rPr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N[0]</a:t>
            </a:r>
            <a:r>
              <a:rPr sz="2000" b="1" u="heavy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Wingdings"/>
                <a:cs typeface="Wingdings"/>
              </a:rPr>
              <a:t></a:t>
            </a:r>
            <a:r>
              <a:rPr sz="2000" u="heavy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10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5"/>
              </a:spcBef>
            </a:pPr>
            <a:r>
              <a:rPr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N[1]</a:t>
            </a:r>
            <a:r>
              <a:rPr sz="2000" b="1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Wingdings"/>
                <a:cs typeface="Wingdings"/>
              </a:rPr>
              <a:t></a:t>
            </a:r>
            <a:r>
              <a:rPr sz="2000" u="heavy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[15,30]</a:t>
            </a:r>
            <a:endParaRPr sz="2000">
              <a:latin typeface="Calibri"/>
              <a:cs typeface="Calibri"/>
            </a:endParaRPr>
          </a:p>
          <a:p>
            <a:pPr marL="1006475">
              <a:lnSpc>
                <a:spcPct val="100000"/>
              </a:lnSpc>
            </a:pPr>
            <a:r>
              <a:rPr sz="2000" b="1" spc="-10" dirty="0">
                <a:solidFill>
                  <a:srgbClr val="6F2F9F"/>
                </a:solidFill>
                <a:latin typeface="Calibri"/>
                <a:cs typeface="Calibri"/>
              </a:rPr>
              <a:t>N[1][0]</a:t>
            </a: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b="1" spc="-10" dirty="0">
                <a:latin typeface="Calibri"/>
                <a:cs typeface="Calibri"/>
              </a:rPr>
              <a:t>15</a:t>
            </a:r>
            <a:endParaRPr sz="2000">
              <a:latin typeface="Calibri"/>
              <a:cs typeface="Calibri"/>
            </a:endParaRPr>
          </a:p>
          <a:p>
            <a:pPr marL="92075" marR="2686685" indent="914400">
              <a:lnSpc>
                <a:spcPct val="100000"/>
              </a:lnSpc>
            </a:pPr>
            <a:r>
              <a:rPr sz="2000" b="1" spc="-10" dirty="0">
                <a:solidFill>
                  <a:srgbClr val="6F2F9F"/>
                </a:solidFill>
                <a:latin typeface="Calibri"/>
                <a:cs typeface="Calibri"/>
              </a:rPr>
              <a:t>N[1][1]</a:t>
            </a: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b="1" spc="-10" dirty="0">
                <a:latin typeface="Calibri"/>
                <a:cs typeface="Calibri"/>
              </a:rPr>
              <a:t>30 </a:t>
            </a:r>
            <a:r>
              <a:rPr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N[2]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Wingdings"/>
                <a:cs typeface="Wingdings"/>
              </a:rPr>
              <a:t></a:t>
            </a:r>
            <a:r>
              <a:rPr sz="2000" u="heavy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*80,’Mask’,60+</a:t>
            </a:r>
            <a:endParaRPr sz="2000">
              <a:latin typeface="Calibri"/>
              <a:cs typeface="Calibri"/>
            </a:endParaRPr>
          </a:p>
          <a:p>
            <a:pPr marL="1006475" marR="2304415">
              <a:lnSpc>
                <a:spcPct val="100000"/>
              </a:lnSpc>
            </a:pPr>
            <a:r>
              <a:rPr sz="2000" b="1" spc="-10" dirty="0">
                <a:solidFill>
                  <a:srgbClr val="6F2F9F"/>
                </a:solidFill>
                <a:latin typeface="Calibri"/>
                <a:cs typeface="Calibri"/>
              </a:rPr>
              <a:t>N[2][0]</a:t>
            </a: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b="1" spc="-10" dirty="0">
                <a:latin typeface="Calibri"/>
                <a:cs typeface="Calibri"/>
              </a:rPr>
              <a:t>80 </a:t>
            </a:r>
            <a:r>
              <a:rPr sz="2000" b="1" spc="-10" dirty="0">
                <a:solidFill>
                  <a:srgbClr val="6F2F9F"/>
                </a:solidFill>
                <a:latin typeface="Calibri"/>
                <a:cs typeface="Calibri"/>
              </a:rPr>
              <a:t>N[2][1]</a:t>
            </a: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b="1" spc="-10" dirty="0">
                <a:latin typeface="Calibri"/>
                <a:cs typeface="Calibri"/>
              </a:rPr>
              <a:t>‘Mask’ </a:t>
            </a:r>
            <a:r>
              <a:rPr sz="2000" b="1" spc="-10" dirty="0">
                <a:solidFill>
                  <a:srgbClr val="6F2F9F"/>
                </a:solidFill>
                <a:latin typeface="Calibri"/>
                <a:cs typeface="Calibri"/>
              </a:rPr>
              <a:t>N[2][2]</a:t>
            </a: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b="1" spc="-10" dirty="0">
                <a:latin typeface="Calibri"/>
                <a:cs typeface="Calibri"/>
              </a:rPr>
              <a:t>60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631759"/>
            <a:ext cx="2895600" cy="42170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Tuples</a:t>
            </a:r>
            <a:r>
              <a:rPr sz="3200" b="1" u="sng" spc="-1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Intro:</a:t>
            </a:r>
            <a:endParaRPr sz="3200">
              <a:latin typeface="Calibri"/>
              <a:cs typeface="Calibri"/>
            </a:endParaRPr>
          </a:p>
          <a:p>
            <a:pPr marL="1050290" algn="just">
              <a:lnSpc>
                <a:spcPct val="100000"/>
              </a:lnSpc>
              <a:spcBef>
                <a:spcPts val="75"/>
              </a:spcBef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600">
              <a:latin typeface="Calibri"/>
              <a:cs typeface="Calibri"/>
            </a:endParaRPr>
          </a:p>
          <a:p>
            <a:pPr marL="1005840" marR="300990" algn="just">
              <a:lnSpc>
                <a:spcPct val="107900"/>
              </a:lnSpc>
              <a:spcBef>
                <a:spcPts val="30"/>
              </a:spcBef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Tuple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Tuple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Traversal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Tuple</a:t>
            </a:r>
            <a:endParaRPr sz="1600">
              <a:latin typeface="Calibri"/>
              <a:cs typeface="Calibri"/>
            </a:endParaRPr>
          </a:p>
          <a:p>
            <a:pPr marL="1005840" marR="322580" indent="-344805">
              <a:lnSpc>
                <a:spcPts val="2400"/>
              </a:lnSpc>
              <a:spcBef>
                <a:spcPts val="50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Assign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/change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values</a:t>
            </a:r>
            <a:r>
              <a:rPr sz="2000" b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in</a:t>
            </a:r>
            <a:r>
              <a:rPr sz="2000" b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Tuple</a:t>
            </a:r>
            <a:endParaRPr sz="2000">
              <a:latin typeface="Calibri"/>
              <a:cs typeface="Calibri"/>
            </a:endParaRPr>
          </a:p>
          <a:p>
            <a:pPr marL="91440">
              <a:lnSpc>
                <a:spcPts val="1875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88617" y="-6908"/>
            <a:ext cx="53657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70654" algn="l"/>
              </a:tabLst>
            </a:pPr>
            <a:r>
              <a:rPr sz="2800" u="sng" spc="-10" dirty="0">
                <a:uFill>
                  <a:solidFill>
                    <a:srgbClr val="FFC000"/>
                  </a:solidFill>
                </a:uFill>
              </a:rPr>
              <a:t>Assign/Change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values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in</a:t>
            </a:r>
            <a:r>
              <a:rPr sz="2800" u="sng" spc="-7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spc="-50" dirty="0">
                <a:uFill>
                  <a:solidFill>
                    <a:srgbClr val="FFC000"/>
                  </a:solidFill>
                </a:uFill>
              </a:rPr>
              <a:t>a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	</a:t>
            </a:r>
            <a:r>
              <a:rPr sz="4800" u="sng" spc="-45" dirty="0">
                <a:uFill>
                  <a:solidFill>
                    <a:srgbClr val="FFC000"/>
                  </a:solidFill>
                </a:uFill>
              </a:rPr>
              <a:t>Tuple</a:t>
            </a:r>
            <a:endParaRPr sz="4800"/>
          </a:p>
        </p:txBody>
      </p:sp>
      <p:grpSp>
        <p:nvGrpSpPr>
          <p:cNvPr id="6" name="object 6"/>
          <p:cNvGrpSpPr/>
          <p:nvPr/>
        </p:nvGrpSpPr>
        <p:grpSpPr>
          <a:xfrm>
            <a:off x="3048000" y="915416"/>
            <a:ext cx="6061075" cy="5907405"/>
            <a:chOff x="3048000" y="915416"/>
            <a:chExt cx="6061075" cy="5907405"/>
          </a:xfrm>
        </p:grpSpPr>
        <p:sp>
          <p:nvSpPr>
            <p:cNvPr id="7" name="object 7"/>
            <p:cNvSpPr/>
            <p:nvPr/>
          </p:nvSpPr>
          <p:spPr>
            <a:xfrm>
              <a:off x="6553200" y="2287016"/>
              <a:ext cx="1066800" cy="228600"/>
            </a:xfrm>
            <a:custGeom>
              <a:avLst/>
              <a:gdLst/>
              <a:ahLst/>
              <a:cxnLst/>
              <a:rect l="l" t="t" r="r" b="b"/>
              <a:pathLst>
                <a:path w="1066800" h="228600">
                  <a:moveTo>
                    <a:pt x="952500" y="0"/>
                  </a:moveTo>
                  <a:lnTo>
                    <a:pt x="9525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952500" y="171450"/>
                  </a:lnTo>
                  <a:lnTo>
                    <a:pt x="952500" y="228600"/>
                  </a:lnTo>
                  <a:lnTo>
                    <a:pt x="1066800" y="114300"/>
                  </a:lnTo>
                  <a:lnTo>
                    <a:pt x="9525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53200" y="2287016"/>
              <a:ext cx="1066800" cy="228600"/>
            </a:xfrm>
            <a:custGeom>
              <a:avLst/>
              <a:gdLst/>
              <a:ahLst/>
              <a:cxnLst/>
              <a:rect l="l" t="t" r="r" b="b"/>
              <a:pathLst>
                <a:path w="1066800" h="228600">
                  <a:moveTo>
                    <a:pt x="0" y="57150"/>
                  </a:moveTo>
                  <a:lnTo>
                    <a:pt x="952500" y="57150"/>
                  </a:lnTo>
                  <a:lnTo>
                    <a:pt x="952500" y="0"/>
                  </a:lnTo>
                  <a:lnTo>
                    <a:pt x="1066800" y="114300"/>
                  </a:lnTo>
                  <a:lnTo>
                    <a:pt x="952500" y="228600"/>
                  </a:lnTo>
                  <a:lnTo>
                    <a:pt x="9525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19800" y="2515616"/>
              <a:ext cx="1600200" cy="381000"/>
            </a:xfrm>
            <a:custGeom>
              <a:avLst/>
              <a:gdLst/>
              <a:ahLst/>
              <a:cxnLst/>
              <a:rect l="l" t="t" r="r" b="b"/>
              <a:pathLst>
                <a:path w="1600200" h="381000">
                  <a:moveTo>
                    <a:pt x="1409700" y="0"/>
                  </a:moveTo>
                  <a:lnTo>
                    <a:pt x="1409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1409700" y="285750"/>
                  </a:lnTo>
                  <a:lnTo>
                    <a:pt x="1409700" y="381000"/>
                  </a:lnTo>
                  <a:lnTo>
                    <a:pt x="1600200" y="190500"/>
                  </a:lnTo>
                  <a:lnTo>
                    <a:pt x="1409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19800" y="2515616"/>
              <a:ext cx="1600200" cy="381000"/>
            </a:xfrm>
            <a:custGeom>
              <a:avLst/>
              <a:gdLst/>
              <a:ahLst/>
              <a:cxnLst/>
              <a:rect l="l" t="t" r="r" b="b"/>
              <a:pathLst>
                <a:path w="1600200" h="381000">
                  <a:moveTo>
                    <a:pt x="0" y="95250"/>
                  </a:moveTo>
                  <a:lnTo>
                    <a:pt x="1409700" y="95250"/>
                  </a:lnTo>
                  <a:lnTo>
                    <a:pt x="1409700" y="0"/>
                  </a:lnTo>
                  <a:lnTo>
                    <a:pt x="1600200" y="190500"/>
                  </a:lnTo>
                  <a:lnTo>
                    <a:pt x="1409700" y="381000"/>
                  </a:lnTo>
                  <a:lnTo>
                    <a:pt x="1409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72200" y="4191049"/>
              <a:ext cx="2936875" cy="2631440"/>
            </a:xfrm>
            <a:custGeom>
              <a:avLst/>
              <a:gdLst/>
              <a:ahLst/>
              <a:cxnLst/>
              <a:rect l="l" t="t" r="r" b="b"/>
              <a:pathLst>
                <a:path w="2936875" h="2631440">
                  <a:moveTo>
                    <a:pt x="2936621" y="0"/>
                  </a:moveTo>
                  <a:lnTo>
                    <a:pt x="0" y="0"/>
                  </a:lnTo>
                  <a:lnTo>
                    <a:pt x="0" y="2631439"/>
                  </a:lnTo>
                  <a:lnTo>
                    <a:pt x="2936621" y="2631439"/>
                  </a:lnTo>
                  <a:lnTo>
                    <a:pt x="293662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0" y="1448816"/>
              <a:ext cx="5943600" cy="274218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772400" y="915416"/>
              <a:ext cx="1295400" cy="1816100"/>
            </a:xfrm>
            <a:custGeom>
              <a:avLst/>
              <a:gdLst/>
              <a:ahLst/>
              <a:cxnLst/>
              <a:rect l="l" t="t" r="r" b="b"/>
              <a:pathLst>
                <a:path w="1295400" h="1816100">
                  <a:moveTo>
                    <a:pt x="1295400" y="0"/>
                  </a:moveTo>
                  <a:lnTo>
                    <a:pt x="0" y="0"/>
                  </a:lnTo>
                  <a:lnTo>
                    <a:pt x="0" y="1815845"/>
                  </a:lnTo>
                  <a:lnTo>
                    <a:pt x="1295400" y="1815845"/>
                  </a:lnTo>
                  <a:lnTo>
                    <a:pt x="1295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4637" y="1019836"/>
            <a:ext cx="4528332" cy="324533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5168900" y="4864100"/>
            <a:ext cx="787400" cy="406400"/>
            <a:chOff x="5168900" y="4864100"/>
            <a:chExt cx="787400" cy="406400"/>
          </a:xfrm>
        </p:grpSpPr>
        <p:sp>
          <p:nvSpPr>
            <p:cNvPr id="16" name="object 16"/>
            <p:cNvSpPr/>
            <p:nvPr/>
          </p:nvSpPr>
          <p:spPr>
            <a:xfrm>
              <a:off x="5181600" y="4876800"/>
              <a:ext cx="762000" cy="381000"/>
            </a:xfrm>
            <a:custGeom>
              <a:avLst/>
              <a:gdLst/>
              <a:ahLst/>
              <a:cxnLst/>
              <a:rect l="l" t="t" r="r" b="b"/>
              <a:pathLst>
                <a:path w="762000" h="381000">
                  <a:moveTo>
                    <a:pt x="571500" y="0"/>
                  </a:moveTo>
                  <a:lnTo>
                    <a:pt x="5715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571500" y="285750"/>
                  </a:lnTo>
                  <a:lnTo>
                    <a:pt x="571500" y="381000"/>
                  </a:lnTo>
                  <a:lnTo>
                    <a:pt x="762000" y="190500"/>
                  </a:lnTo>
                  <a:lnTo>
                    <a:pt x="5715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181600" y="4876800"/>
              <a:ext cx="762000" cy="381000"/>
            </a:xfrm>
            <a:custGeom>
              <a:avLst/>
              <a:gdLst/>
              <a:ahLst/>
              <a:cxnLst/>
              <a:rect l="l" t="t" r="r" b="b"/>
              <a:pathLst>
                <a:path w="762000" h="381000">
                  <a:moveTo>
                    <a:pt x="0" y="95250"/>
                  </a:moveTo>
                  <a:lnTo>
                    <a:pt x="571500" y="95250"/>
                  </a:lnTo>
                  <a:lnTo>
                    <a:pt x="571500" y="0"/>
                  </a:lnTo>
                  <a:lnTo>
                    <a:pt x="762000" y="190500"/>
                  </a:lnTo>
                  <a:lnTo>
                    <a:pt x="571500" y="381000"/>
                  </a:lnTo>
                  <a:lnTo>
                    <a:pt x="5715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8000" y="4267198"/>
            <a:ext cx="3124200" cy="2514600"/>
          </a:xfrm>
          <a:prstGeom prst="rect">
            <a:avLst/>
          </a:prstGeom>
        </p:spPr>
      </p:pic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2981325" y="901128"/>
          <a:ext cx="6068695" cy="5855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8175"/>
                <a:gridCol w="1574800"/>
                <a:gridCol w="1315720"/>
              </a:tblGrid>
              <a:tr h="48069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85344">
                      <a:solidFill>
                        <a:srgbClr val="C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184150" marR="194945" algn="ctr">
                        <a:lnSpc>
                          <a:spcPts val="1920"/>
                        </a:lnSpc>
                        <a:spcBef>
                          <a:spcPts val="2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Assigning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Changing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50495" marR="161925" indent="-2540" algn="ctr">
                        <a:lnSpc>
                          <a:spcPts val="192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values</a:t>
                      </a:r>
                      <a:r>
                        <a:rPr sz="16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elements</a:t>
                      </a:r>
                      <a:r>
                        <a:rPr sz="1600" b="1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is NOT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POSSIBLE.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57150">
                      <a:solidFill>
                        <a:srgbClr val="C00000"/>
                      </a:solidFill>
                      <a:prstDash val="solid"/>
                    </a:lnL>
                    <a:lnT w="104775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</a:tr>
              <a:tr h="129667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85344">
                      <a:solidFill>
                        <a:srgbClr val="C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" marB="0">
                    <a:lnL w="57150">
                      <a:solidFill>
                        <a:srgbClr val="C00000"/>
                      </a:solidFill>
                      <a:prstDash val="solid"/>
                    </a:lnL>
                    <a:lnT w="104775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</a:tr>
              <a:tr h="148780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B w="82499">
                      <a:solidFill>
                        <a:srgbClr val="C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90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76200">
                      <a:solidFill>
                        <a:srgbClr val="C00000"/>
                      </a:solidFill>
                      <a:prstDash val="solid"/>
                    </a:lnR>
                    <a:lnT w="82499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0815" marR="168910" indent="-63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Assigning</a:t>
                      </a:r>
                      <a:r>
                        <a:rPr sz="15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5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Changing</a:t>
                      </a:r>
                      <a:r>
                        <a:rPr sz="15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values</a:t>
                      </a:r>
                      <a:r>
                        <a:rPr sz="15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elements</a:t>
                      </a:r>
                      <a:r>
                        <a:rPr sz="15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 a</a:t>
                      </a:r>
                      <a:r>
                        <a:rPr sz="15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5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can</a:t>
                      </a:r>
                      <a:r>
                        <a:rPr sz="15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5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done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5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converting</a:t>
                      </a:r>
                      <a:r>
                        <a:rPr sz="15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5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5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5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LIST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using</a:t>
                      </a:r>
                      <a:r>
                        <a:rPr sz="15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list()</a:t>
                      </a:r>
                      <a:r>
                        <a:rPr sz="15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method</a:t>
                      </a:r>
                      <a:r>
                        <a:rPr sz="15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5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changing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r>
                        <a:rPr sz="15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5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5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list</a:t>
                      </a:r>
                      <a:r>
                        <a:rPr sz="15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5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then</a:t>
                      </a:r>
                      <a:r>
                        <a:rPr sz="15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again 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converting</a:t>
                      </a:r>
                      <a:r>
                        <a:rPr sz="15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5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5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5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using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tuple()</a:t>
                      </a:r>
                      <a:r>
                        <a:rPr sz="15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method.</a:t>
                      </a:r>
                      <a:endParaRPr sz="15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5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5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way,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you</a:t>
                      </a:r>
                      <a:r>
                        <a:rPr sz="15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also</a:t>
                      </a:r>
                      <a:r>
                        <a:rPr sz="15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get</a:t>
                      </a:r>
                      <a:r>
                        <a:rPr sz="15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5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copy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endParaRPr sz="1500">
                        <a:latin typeface="Calibri"/>
                        <a:cs typeface="Calibri"/>
                      </a:endParaRPr>
                    </a:p>
                    <a:p>
                      <a:pPr marL="231775" marR="229870" indent="1270" algn="ctr">
                        <a:lnSpc>
                          <a:spcPct val="100000"/>
                        </a:lnSpc>
                      </a:pP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5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5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5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5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form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5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5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List.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Here,</a:t>
                      </a:r>
                      <a:r>
                        <a:rPr sz="15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5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5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5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5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5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5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5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the </a:t>
                      </a:r>
                      <a:r>
                        <a:rPr sz="15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List.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762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C00000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28" y="0"/>
            <a:ext cx="9075420" cy="6864350"/>
            <a:chOff x="33528" y="0"/>
            <a:chExt cx="9075420" cy="6864350"/>
          </a:xfrm>
        </p:grpSpPr>
        <p:sp>
          <p:nvSpPr>
            <p:cNvPr id="3" name="object 3"/>
            <p:cNvSpPr/>
            <p:nvPr/>
          </p:nvSpPr>
          <p:spPr>
            <a:xfrm>
              <a:off x="381000" y="87376"/>
              <a:ext cx="8382000" cy="3570604"/>
            </a:xfrm>
            <a:custGeom>
              <a:avLst/>
              <a:gdLst/>
              <a:ahLst/>
              <a:cxnLst/>
              <a:rect l="l" t="t" r="r" b="b"/>
              <a:pathLst>
                <a:path w="8382000" h="3570604">
                  <a:moveTo>
                    <a:pt x="8382000" y="0"/>
                  </a:moveTo>
                  <a:lnTo>
                    <a:pt x="0" y="0"/>
                  </a:lnTo>
                  <a:lnTo>
                    <a:pt x="0" y="3570224"/>
                  </a:lnTo>
                  <a:lnTo>
                    <a:pt x="8382000" y="3570224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D2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87376"/>
              <a:ext cx="8382000" cy="3570604"/>
            </a:xfrm>
            <a:custGeom>
              <a:avLst/>
              <a:gdLst/>
              <a:ahLst/>
              <a:cxnLst/>
              <a:rect l="l" t="t" r="r" b="b"/>
              <a:pathLst>
                <a:path w="8382000" h="3570604">
                  <a:moveTo>
                    <a:pt x="0" y="3570224"/>
                  </a:moveTo>
                  <a:lnTo>
                    <a:pt x="8382000" y="3570224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3570224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909" y="460248"/>
              <a:ext cx="7610500" cy="7308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7150" y="1922779"/>
              <a:ext cx="3890391" cy="15019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528" y="0"/>
              <a:ext cx="9075420" cy="14752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33144" y="946403"/>
              <a:ext cx="6076187" cy="26319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200" y="3733800"/>
              <a:ext cx="7543800" cy="31242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31850" y="3727449"/>
              <a:ext cx="7556500" cy="3130550"/>
            </a:xfrm>
            <a:custGeom>
              <a:avLst/>
              <a:gdLst/>
              <a:ahLst/>
              <a:cxnLst/>
              <a:rect l="l" t="t" r="r" b="b"/>
              <a:pathLst>
                <a:path w="7556500" h="3130550">
                  <a:moveTo>
                    <a:pt x="7556500" y="3130550"/>
                  </a:moveTo>
                  <a:lnTo>
                    <a:pt x="7556500" y="0"/>
                  </a:lnTo>
                  <a:lnTo>
                    <a:pt x="0" y="0"/>
                  </a:lnTo>
                  <a:lnTo>
                    <a:pt x="0" y="3130550"/>
                  </a:lnTo>
                </a:path>
              </a:pathLst>
            </a:custGeom>
            <a:ln w="127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86050" y="1009648"/>
            <a:ext cx="6438900" cy="5829300"/>
            <a:chOff x="2686050" y="1009648"/>
            <a:chExt cx="6438900" cy="5829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79340" y="1100350"/>
              <a:ext cx="6266775" cy="56478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714625" y="1038223"/>
              <a:ext cx="6381750" cy="5772150"/>
            </a:xfrm>
            <a:custGeom>
              <a:avLst/>
              <a:gdLst/>
              <a:ahLst/>
              <a:cxnLst/>
              <a:rect l="l" t="t" r="r" b="b"/>
              <a:pathLst>
                <a:path w="6381750" h="5772150">
                  <a:moveTo>
                    <a:pt x="0" y="5772150"/>
                  </a:moveTo>
                  <a:lnTo>
                    <a:pt x="6381750" y="5772150"/>
                  </a:lnTo>
                  <a:lnTo>
                    <a:pt x="6381750" y="0"/>
                  </a:lnTo>
                  <a:lnTo>
                    <a:pt x="0" y="0"/>
                  </a:lnTo>
                  <a:lnTo>
                    <a:pt x="0" y="57721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0" y="1363738"/>
            <a:ext cx="2667000" cy="44704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276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b="1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Introduction: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2870"/>
              </a:lnSpc>
              <a:spcBef>
                <a:spcPts val="185"/>
              </a:spcBef>
            </a:pPr>
            <a:r>
              <a:rPr sz="24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OPERATIONS</a:t>
            </a:r>
            <a:endParaRPr sz="2400">
              <a:latin typeface="Calibri"/>
              <a:cs typeface="Calibri"/>
            </a:endParaRPr>
          </a:p>
          <a:p>
            <a:pPr marL="1005840">
              <a:lnSpc>
                <a:spcPts val="2870"/>
              </a:lnSpc>
            </a:pP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ON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Tuple</a:t>
            </a:r>
            <a:endParaRPr sz="24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290"/>
              </a:spcBef>
            </a:pP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Concatenation/Joining</a:t>
            </a:r>
            <a:endParaRPr sz="2000">
              <a:latin typeface="Calibri"/>
              <a:cs typeface="Calibri"/>
            </a:endParaRPr>
          </a:p>
          <a:p>
            <a:pPr marL="595630" marR="168275" indent="34925">
              <a:lnSpc>
                <a:spcPct val="100000"/>
              </a:lnSpc>
              <a:spcBef>
                <a:spcPts val="25"/>
              </a:spcBef>
            </a:pP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R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epetition/Replication Membership Comparison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40" y="7861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791200" y="1076985"/>
            <a:ext cx="3276600" cy="523240"/>
          </a:xfrm>
          <a:custGeom>
            <a:avLst/>
            <a:gdLst/>
            <a:ahLst/>
            <a:cxnLst/>
            <a:rect l="l" t="t" r="r" b="b"/>
            <a:pathLst>
              <a:path w="3276600" h="523240">
                <a:moveTo>
                  <a:pt x="3276600" y="0"/>
                </a:moveTo>
                <a:lnTo>
                  <a:pt x="0" y="0"/>
                </a:lnTo>
                <a:lnTo>
                  <a:pt x="0" y="523214"/>
                </a:lnTo>
                <a:lnTo>
                  <a:pt x="3276600" y="523214"/>
                </a:lnTo>
                <a:lnTo>
                  <a:pt x="32766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080252" y="1101089"/>
            <a:ext cx="269938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Tuple</a:t>
            </a:r>
            <a:r>
              <a:rPr sz="1400" b="1" spc="-6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CAN</a:t>
            </a:r>
            <a:r>
              <a:rPr sz="1400" b="1" spc="-6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4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concatenated</a:t>
            </a:r>
            <a:r>
              <a:rPr sz="1400" b="1" spc="-2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spc="-25" dirty="0">
                <a:solidFill>
                  <a:srgbClr val="C00000"/>
                </a:solidFill>
                <a:latin typeface="Comic Sans MS"/>
                <a:cs typeface="Comic Sans MS"/>
              </a:rPr>
              <a:t>or</a:t>
            </a:r>
            <a:endParaRPr sz="14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joined</a:t>
            </a:r>
            <a:r>
              <a:rPr sz="14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400" b="1" spc="-2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another</a:t>
            </a:r>
            <a:r>
              <a:rPr sz="1400" b="1" spc="-20" dirty="0">
                <a:solidFill>
                  <a:srgbClr val="C00000"/>
                </a:solidFill>
                <a:latin typeface="Comic Sans MS"/>
                <a:cs typeface="Comic Sans MS"/>
              </a:rPr>
              <a:t> Tuple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05400" y="1600161"/>
            <a:ext cx="4038600" cy="292735"/>
          </a:xfrm>
          <a:custGeom>
            <a:avLst/>
            <a:gdLst/>
            <a:ahLst/>
            <a:cxnLst/>
            <a:rect l="l" t="t" r="r" b="b"/>
            <a:pathLst>
              <a:path w="4038600" h="292735">
                <a:moveTo>
                  <a:pt x="4038600" y="0"/>
                </a:moveTo>
                <a:lnTo>
                  <a:pt x="0" y="0"/>
                </a:lnTo>
                <a:lnTo>
                  <a:pt x="0" y="292392"/>
                </a:lnTo>
                <a:lnTo>
                  <a:pt x="4038600" y="292392"/>
                </a:lnTo>
                <a:lnTo>
                  <a:pt x="40386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202428" y="1625854"/>
            <a:ext cx="384492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Tuple</a:t>
            </a:r>
            <a:r>
              <a:rPr sz="1300" b="1" spc="-6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CANNOT</a:t>
            </a:r>
            <a:r>
              <a:rPr sz="13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concatenated</a:t>
            </a:r>
            <a:r>
              <a:rPr sz="13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300" b="1" spc="-5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a</a:t>
            </a:r>
            <a:r>
              <a:rPr sz="13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Comic Sans MS"/>
                <a:cs typeface="Comic Sans MS"/>
              </a:rPr>
              <a:t>number</a:t>
            </a:r>
            <a:endParaRPr sz="1300">
              <a:latin typeface="Comic Sans MS"/>
              <a:cs typeface="Comic Sans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29200" y="3136607"/>
            <a:ext cx="4038600" cy="292735"/>
          </a:xfrm>
          <a:custGeom>
            <a:avLst/>
            <a:gdLst/>
            <a:ahLst/>
            <a:cxnLst/>
            <a:rect l="l" t="t" r="r" b="b"/>
            <a:pathLst>
              <a:path w="4038600" h="292735">
                <a:moveTo>
                  <a:pt x="4038600" y="0"/>
                </a:moveTo>
                <a:lnTo>
                  <a:pt x="0" y="0"/>
                </a:lnTo>
                <a:lnTo>
                  <a:pt x="0" y="292392"/>
                </a:lnTo>
                <a:lnTo>
                  <a:pt x="4038600" y="292392"/>
                </a:lnTo>
                <a:lnTo>
                  <a:pt x="40386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181091" y="3162680"/>
            <a:ext cx="373443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Tuple</a:t>
            </a:r>
            <a:r>
              <a:rPr sz="1300" b="1" spc="-6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CANNOT</a:t>
            </a:r>
            <a:r>
              <a:rPr sz="13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concatenated</a:t>
            </a:r>
            <a:r>
              <a:rPr sz="13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300" b="1" spc="-5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a</a:t>
            </a:r>
            <a:r>
              <a:rPr sz="13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Comic Sans MS"/>
                <a:cs typeface="Comic Sans MS"/>
              </a:rPr>
              <a:t>string</a:t>
            </a:r>
            <a:endParaRPr sz="1300">
              <a:latin typeface="Comic Sans MS"/>
              <a:cs typeface="Comic Sans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181600" y="4660607"/>
            <a:ext cx="3886200" cy="292735"/>
          </a:xfrm>
          <a:custGeom>
            <a:avLst/>
            <a:gdLst/>
            <a:ahLst/>
            <a:cxnLst/>
            <a:rect l="l" t="t" r="r" b="b"/>
            <a:pathLst>
              <a:path w="3886200" h="292735">
                <a:moveTo>
                  <a:pt x="3886200" y="0"/>
                </a:moveTo>
                <a:lnTo>
                  <a:pt x="0" y="0"/>
                </a:lnTo>
                <a:lnTo>
                  <a:pt x="0" y="292392"/>
                </a:lnTo>
                <a:lnTo>
                  <a:pt x="3886200" y="292392"/>
                </a:lnTo>
                <a:lnTo>
                  <a:pt x="38862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261864" y="4687061"/>
            <a:ext cx="37242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Tuple</a:t>
            </a:r>
            <a:r>
              <a:rPr sz="1300" b="1" spc="-5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CANNOT</a:t>
            </a:r>
            <a:r>
              <a:rPr sz="13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300" b="1" spc="-3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joined</a:t>
            </a:r>
            <a:r>
              <a:rPr sz="1300" b="1" spc="-3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a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complex</a:t>
            </a:r>
            <a:r>
              <a:rPr sz="1300" b="1" spc="-20" dirty="0">
                <a:solidFill>
                  <a:srgbClr val="C00000"/>
                </a:solidFill>
                <a:latin typeface="Comic Sans MS"/>
                <a:cs typeface="Comic Sans MS"/>
              </a:rPr>
              <a:t> nos.</a:t>
            </a:r>
            <a:endParaRPr sz="1300">
              <a:latin typeface="Comic Sans MS"/>
              <a:cs typeface="Comic Sans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89091" y="6172200"/>
            <a:ext cx="3150235" cy="523240"/>
          </a:xfrm>
          <a:custGeom>
            <a:avLst/>
            <a:gdLst/>
            <a:ahLst/>
            <a:cxnLst/>
            <a:rect l="l" t="t" r="r" b="b"/>
            <a:pathLst>
              <a:path w="3150234" h="523240">
                <a:moveTo>
                  <a:pt x="3150108" y="0"/>
                </a:moveTo>
                <a:lnTo>
                  <a:pt x="0" y="0"/>
                </a:lnTo>
                <a:lnTo>
                  <a:pt x="0" y="523214"/>
                </a:lnTo>
                <a:lnTo>
                  <a:pt x="3150108" y="523214"/>
                </a:lnTo>
                <a:lnTo>
                  <a:pt x="315010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915025" y="6197600"/>
            <a:ext cx="27000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125" marR="5080" indent="-22606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Tuple</a:t>
            </a:r>
            <a:r>
              <a:rPr sz="1400" b="1" spc="-6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CAN</a:t>
            </a:r>
            <a:r>
              <a:rPr sz="1400" b="1" spc="-6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4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concatenated</a:t>
            </a:r>
            <a:r>
              <a:rPr sz="1400" b="1" spc="-2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spc="-25" dirty="0">
                <a:solidFill>
                  <a:srgbClr val="C00000"/>
                </a:solidFill>
                <a:latin typeface="Comic Sans MS"/>
                <a:cs typeface="Comic Sans MS"/>
              </a:rPr>
              <a:t>or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joined</a:t>
            </a:r>
            <a:r>
              <a:rPr sz="14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4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another</a:t>
            </a:r>
            <a:r>
              <a:rPr sz="14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Comic Sans MS"/>
                <a:cs typeface="Comic Sans MS"/>
              </a:rPr>
              <a:t>Tuple</a:t>
            </a:r>
            <a:endParaRPr sz="1400">
              <a:latin typeface="Comic Sans MS"/>
              <a:cs typeface="Comic Sans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1913" y="5853113"/>
            <a:ext cx="2619375" cy="952500"/>
            <a:chOff x="61913" y="5853113"/>
            <a:chExt cx="2619375" cy="952500"/>
          </a:xfrm>
        </p:grpSpPr>
        <p:sp>
          <p:nvSpPr>
            <p:cNvPr id="18" name="object 18"/>
            <p:cNvSpPr/>
            <p:nvPr/>
          </p:nvSpPr>
          <p:spPr>
            <a:xfrm>
              <a:off x="76201" y="5867401"/>
              <a:ext cx="2590800" cy="923925"/>
            </a:xfrm>
            <a:custGeom>
              <a:avLst/>
              <a:gdLst/>
              <a:ahLst/>
              <a:cxnLst/>
              <a:rect l="l" t="t" r="r" b="b"/>
              <a:pathLst>
                <a:path w="2590800" h="923925">
                  <a:moveTo>
                    <a:pt x="2590800" y="0"/>
                  </a:moveTo>
                  <a:lnTo>
                    <a:pt x="0" y="0"/>
                  </a:lnTo>
                  <a:lnTo>
                    <a:pt x="0" y="923328"/>
                  </a:lnTo>
                  <a:lnTo>
                    <a:pt x="2590800" y="923328"/>
                  </a:lnTo>
                  <a:lnTo>
                    <a:pt x="2590800" y="0"/>
                  </a:lnTo>
                  <a:close/>
                </a:path>
              </a:pathLst>
            </a:custGeom>
            <a:solidFill>
              <a:srgbClr val="ABF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201" y="5867401"/>
              <a:ext cx="2590800" cy="923925"/>
            </a:xfrm>
            <a:custGeom>
              <a:avLst/>
              <a:gdLst/>
              <a:ahLst/>
              <a:cxnLst/>
              <a:rect l="l" t="t" r="r" b="b"/>
              <a:pathLst>
                <a:path w="2590800" h="923925">
                  <a:moveTo>
                    <a:pt x="0" y="923328"/>
                  </a:moveTo>
                  <a:lnTo>
                    <a:pt x="2590800" y="923328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23328"/>
                  </a:lnTo>
                  <a:close/>
                </a:path>
              </a:pathLst>
            </a:custGeom>
            <a:ln w="2857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99745" y="5889447"/>
            <a:ext cx="234378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F6128"/>
                </a:solidFill>
                <a:latin typeface="Comic Sans MS"/>
                <a:cs typeface="Comic Sans MS"/>
              </a:rPr>
              <a:t>Concatenation</a:t>
            </a:r>
            <a:r>
              <a:rPr sz="1800" b="1" spc="-9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4F6128"/>
                </a:solidFill>
                <a:latin typeface="Comic Sans MS"/>
                <a:cs typeface="Comic Sans MS"/>
              </a:rPr>
              <a:t>refers </a:t>
            </a:r>
            <a:r>
              <a:rPr sz="1800" b="1" dirty="0">
                <a:solidFill>
                  <a:srgbClr val="4F6128"/>
                </a:solidFill>
                <a:latin typeface="Comic Sans MS"/>
                <a:cs typeface="Comic Sans MS"/>
              </a:rPr>
              <a:t>to</a:t>
            </a:r>
            <a:r>
              <a:rPr sz="18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4F6128"/>
                </a:solidFill>
                <a:latin typeface="Comic Sans MS"/>
                <a:cs typeface="Comic Sans MS"/>
              </a:rPr>
              <a:t>Joining</a:t>
            </a:r>
            <a:r>
              <a:rPr sz="1800" b="1" spc="-6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4F6128"/>
                </a:solidFill>
                <a:latin typeface="Comic Sans MS"/>
                <a:cs typeface="Comic Sans MS"/>
              </a:rPr>
              <a:t>of</a:t>
            </a:r>
            <a:r>
              <a:rPr sz="1800" b="1" spc="-2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1800" b="1" spc="-25" dirty="0">
                <a:solidFill>
                  <a:srgbClr val="4F6128"/>
                </a:solidFill>
                <a:latin typeface="Comic Sans MS"/>
                <a:cs typeface="Comic Sans MS"/>
              </a:rPr>
              <a:t>two </a:t>
            </a:r>
            <a:r>
              <a:rPr sz="1800" b="1" spc="-10" dirty="0">
                <a:solidFill>
                  <a:srgbClr val="4F6128"/>
                </a:solidFill>
                <a:latin typeface="Comic Sans MS"/>
                <a:cs typeface="Comic Sans MS"/>
              </a:rPr>
              <a:t>objects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0" y="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762101" y="-3555"/>
            <a:ext cx="762063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" dirty="0"/>
              <a:t>OPERATIONS</a:t>
            </a:r>
            <a:r>
              <a:rPr sz="3200" spc="-120" dirty="0"/>
              <a:t> </a:t>
            </a:r>
            <a:r>
              <a:rPr sz="3200" dirty="0"/>
              <a:t>on</a:t>
            </a:r>
            <a:r>
              <a:rPr sz="3200" spc="135" dirty="0"/>
              <a:t> </a:t>
            </a:r>
            <a:r>
              <a:rPr sz="4400" dirty="0"/>
              <a:t>Tuple</a:t>
            </a:r>
            <a:r>
              <a:rPr sz="4400" spc="-125" dirty="0"/>
              <a:t> </a:t>
            </a:r>
            <a:r>
              <a:rPr sz="4400" spc="-10" dirty="0"/>
              <a:t>Concatenation</a:t>
            </a:r>
            <a:endParaRPr sz="4400"/>
          </a:p>
        </p:txBody>
      </p:sp>
      <p:grpSp>
        <p:nvGrpSpPr>
          <p:cNvPr id="23" name="object 23"/>
          <p:cNvGrpSpPr/>
          <p:nvPr/>
        </p:nvGrpSpPr>
        <p:grpSpPr>
          <a:xfrm>
            <a:off x="4711700" y="1054100"/>
            <a:ext cx="1092200" cy="5740400"/>
            <a:chOff x="4711700" y="1054100"/>
            <a:chExt cx="1092200" cy="5740400"/>
          </a:xfrm>
        </p:grpSpPr>
        <p:sp>
          <p:nvSpPr>
            <p:cNvPr id="24" name="object 24"/>
            <p:cNvSpPr/>
            <p:nvPr/>
          </p:nvSpPr>
          <p:spPr>
            <a:xfrm>
              <a:off x="5029200" y="1066800"/>
              <a:ext cx="762000" cy="533400"/>
            </a:xfrm>
            <a:custGeom>
              <a:avLst/>
              <a:gdLst/>
              <a:ahLst/>
              <a:cxnLst/>
              <a:rect l="l" t="t" r="r" b="b"/>
              <a:pathLst>
                <a:path w="762000" h="533400">
                  <a:moveTo>
                    <a:pt x="495300" y="0"/>
                  </a:moveTo>
                  <a:lnTo>
                    <a:pt x="495300" y="133350"/>
                  </a:lnTo>
                  <a:lnTo>
                    <a:pt x="0" y="133350"/>
                  </a:lnTo>
                  <a:lnTo>
                    <a:pt x="0" y="400050"/>
                  </a:lnTo>
                  <a:lnTo>
                    <a:pt x="495300" y="400050"/>
                  </a:lnTo>
                  <a:lnTo>
                    <a:pt x="495300" y="533400"/>
                  </a:lnTo>
                  <a:lnTo>
                    <a:pt x="762000" y="266700"/>
                  </a:lnTo>
                  <a:lnTo>
                    <a:pt x="4953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29200" y="1066800"/>
              <a:ext cx="762000" cy="533400"/>
            </a:xfrm>
            <a:custGeom>
              <a:avLst/>
              <a:gdLst/>
              <a:ahLst/>
              <a:cxnLst/>
              <a:rect l="l" t="t" r="r" b="b"/>
              <a:pathLst>
                <a:path w="762000" h="533400">
                  <a:moveTo>
                    <a:pt x="0" y="133350"/>
                  </a:moveTo>
                  <a:lnTo>
                    <a:pt x="495300" y="133350"/>
                  </a:lnTo>
                  <a:lnTo>
                    <a:pt x="495300" y="0"/>
                  </a:lnTo>
                  <a:lnTo>
                    <a:pt x="762000" y="266700"/>
                  </a:lnTo>
                  <a:lnTo>
                    <a:pt x="495300" y="533400"/>
                  </a:lnTo>
                  <a:lnTo>
                    <a:pt x="495300" y="400050"/>
                  </a:lnTo>
                  <a:lnTo>
                    <a:pt x="0" y="400050"/>
                  </a:lnTo>
                  <a:lnTo>
                    <a:pt x="0" y="1333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24400" y="1676400"/>
              <a:ext cx="457200" cy="228600"/>
            </a:xfrm>
            <a:custGeom>
              <a:avLst/>
              <a:gdLst/>
              <a:ahLst/>
              <a:cxnLst/>
              <a:rect l="l" t="t" r="r" b="b"/>
              <a:pathLst>
                <a:path w="457200" h="228600">
                  <a:moveTo>
                    <a:pt x="342900" y="0"/>
                  </a:moveTo>
                  <a:lnTo>
                    <a:pt x="3429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342900" y="171450"/>
                  </a:lnTo>
                  <a:lnTo>
                    <a:pt x="342900" y="228600"/>
                  </a:lnTo>
                  <a:lnTo>
                    <a:pt x="457200" y="114300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24400" y="1676400"/>
              <a:ext cx="457200" cy="228600"/>
            </a:xfrm>
            <a:custGeom>
              <a:avLst/>
              <a:gdLst/>
              <a:ahLst/>
              <a:cxnLst/>
              <a:rect l="l" t="t" r="r" b="b"/>
              <a:pathLst>
                <a:path w="457200" h="228600">
                  <a:moveTo>
                    <a:pt x="0" y="57150"/>
                  </a:moveTo>
                  <a:lnTo>
                    <a:pt x="342900" y="57150"/>
                  </a:lnTo>
                  <a:lnTo>
                    <a:pt x="342900" y="0"/>
                  </a:lnTo>
                  <a:lnTo>
                    <a:pt x="457200" y="114300"/>
                  </a:lnTo>
                  <a:lnTo>
                    <a:pt x="342900" y="228600"/>
                  </a:lnTo>
                  <a:lnTo>
                    <a:pt x="3429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800600" y="3200400"/>
              <a:ext cx="381000" cy="228600"/>
            </a:xfrm>
            <a:custGeom>
              <a:avLst/>
              <a:gdLst/>
              <a:ahLst/>
              <a:cxnLst/>
              <a:rect l="l" t="t" r="r" b="b"/>
              <a:pathLst>
                <a:path w="381000" h="228600">
                  <a:moveTo>
                    <a:pt x="266700" y="0"/>
                  </a:moveTo>
                  <a:lnTo>
                    <a:pt x="2667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266700" y="171450"/>
                  </a:lnTo>
                  <a:lnTo>
                    <a:pt x="266700" y="228600"/>
                  </a:lnTo>
                  <a:lnTo>
                    <a:pt x="381000" y="1143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800600" y="3200400"/>
              <a:ext cx="381000" cy="228600"/>
            </a:xfrm>
            <a:custGeom>
              <a:avLst/>
              <a:gdLst/>
              <a:ahLst/>
              <a:cxnLst/>
              <a:rect l="l" t="t" r="r" b="b"/>
              <a:pathLst>
                <a:path w="381000" h="228600">
                  <a:moveTo>
                    <a:pt x="0" y="57150"/>
                  </a:moveTo>
                  <a:lnTo>
                    <a:pt x="266700" y="57150"/>
                  </a:lnTo>
                  <a:lnTo>
                    <a:pt x="266700" y="0"/>
                  </a:lnTo>
                  <a:lnTo>
                    <a:pt x="381000" y="114300"/>
                  </a:lnTo>
                  <a:lnTo>
                    <a:pt x="266700" y="228600"/>
                  </a:lnTo>
                  <a:lnTo>
                    <a:pt x="2667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24400" y="4724400"/>
              <a:ext cx="381000" cy="228600"/>
            </a:xfrm>
            <a:custGeom>
              <a:avLst/>
              <a:gdLst/>
              <a:ahLst/>
              <a:cxnLst/>
              <a:rect l="l" t="t" r="r" b="b"/>
              <a:pathLst>
                <a:path w="381000" h="228600">
                  <a:moveTo>
                    <a:pt x="266700" y="0"/>
                  </a:moveTo>
                  <a:lnTo>
                    <a:pt x="2667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266700" y="171450"/>
                  </a:lnTo>
                  <a:lnTo>
                    <a:pt x="266700" y="228600"/>
                  </a:lnTo>
                  <a:lnTo>
                    <a:pt x="381000" y="1143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24400" y="4724400"/>
              <a:ext cx="381000" cy="228600"/>
            </a:xfrm>
            <a:custGeom>
              <a:avLst/>
              <a:gdLst/>
              <a:ahLst/>
              <a:cxnLst/>
              <a:rect l="l" t="t" r="r" b="b"/>
              <a:pathLst>
                <a:path w="381000" h="228600">
                  <a:moveTo>
                    <a:pt x="0" y="57150"/>
                  </a:moveTo>
                  <a:lnTo>
                    <a:pt x="266700" y="57150"/>
                  </a:lnTo>
                  <a:lnTo>
                    <a:pt x="266700" y="0"/>
                  </a:lnTo>
                  <a:lnTo>
                    <a:pt x="381000" y="114300"/>
                  </a:lnTo>
                  <a:lnTo>
                    <a:pt x="266700" y="228600"/>
                  </a:lnTo>
                  <a:lnTo>
                    <a:pt x="2667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57800" y="6172200"/>
              <a:ext cx="533400" cy="609600"/>
            </a:xfrm>
            <a:custGeom>
              <a:avLst/>
              <a:gdLst/>
              <a:ahLst/>
              <a:cxnLst/>
              <a:rect l="l" t="t" r="r" b="b"/>
              <a:pathLst>
                <a:path w="533400" h="609600">
                  <a:moveTo>
                    <a:pt x="266700" y="0"/>
                  </a:moveTo>
                  <a:lnTo>
                    <a:pt x="266700" y="152400"/>
                  </a:lnTo>
                  <a:lnTo>
                    <a:pt x="0" y="152400"/>
                  </a:lnTo>
                  <a:lnTo>
                    <a:pt x="0" y="457200"/>
                  </a:lnTo>
                  <a:lnTo>
                    <a:pt x="266700" y="457200"/>
                  </a:lnTo>
                  <a:lnTo>
                    <a:pt x="266700" y="609598"/>
                  </a:lnTo>
                  <a:lnTo>
                    <a:pt x="533400" y="3048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57800" y="6172200"/>
              <a:ext cx="533400" cy="609600"/>
            </a:xfrm>
            <a:custGeom>
              <a:avLst/>
              <a:gdLst/>
              <a:ahLst/>
              <a:cxnLst/>
              <a:rect l="l" t="t" r="r" b="b"/>
              <a:pathLst>
                <a:path w="533400" h="609600">
                  <a:moveTo>
                    <a:pt x="0" y="152400"/>
                  </a:moveTo>
                  <a:lnTo>
                    <a:pt x="266700" y="152400"/>
                  </a:lnTo>
                  <a:lnTo>
                    <a:pt x="266700" y="0"/>
                  </a:lnTo>
                  <a:lnTo>
                    <a:pt x="533400" y="304800"/>
                  </a:lnTo>
                  <a:lnTo>
                    <a:pt x="266700" y="609598"/>
                  </a:lnTo>
                  <a:lnTo>
                    <a:pt x="266700" y="457200"/>
                  </a:lnTo>
                  <a:lnTo>
                    <a:pt x="0" y="4572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17501" y="3962425"/>
            <a:ext cx="6450330" cy="2653665"/>
            <a:chOff x="2617501" y="3962425"/>
            <a:chExt cx="6450330" cy="26536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17501" y="4023632"/>
              <a:ext cx="6434996" cy="259216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629400" y="3962425"/>
              <a:ext cx="2438400" cy="523240"/>
            </a:xfrm>
            <a:custGeom>
              <a:avLst/>
              <a:gdLst/>
              <a:ahLst/>
              <a:cxnLst/>
              <a:rect l="l" t="t" r="r" b="b"/>
              <a:pathLst>
                <a:path w="2438400" h="523239">
                  <a:moveTo>
                    <a:pt x="2438400" y="0"/>
                  </a:moveTo>
                  <a:lnTo>
                    <a:pt x="0" y="0"/>
                  </a:lnTo>
                  <a:lnTo>
                    <a:pt x="0" y="523214"/>
                  </a:lnTo>
                  <a:lnTo>
                    <a:pt x="2438400" y="523214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540" y="8623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0" y="1447812"/>
            <a:ext cx="2514600" cy="4624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276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b="1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Introduction: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2870"/>
              </a:lnSpc>
              <a:spcBef>
                <a:spcPts val="185"/>
              </a:spcBef>
            </a:pPr>
            <a:r>
              <a:rPr sz="24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OPERATIONS</a:t>
            </a:r>
            <a:endParaRPr sz="2400">
              <a:latin typeface="Calibri"/>
              <a:cs typeface="Calibri"/>
            </a:endParaRPr>
          </a:p>
          <a:p>
            <a:pPr marL="1005840">
              <a:lnSpc>
                <a:spcPts val="2870"/>
              </a:lnSpc>
            </a:pP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ON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Tuple</a:t>
            </a:r>
            <a:endParaRPr sz="2400">
              <a:latin typeface="Calibri"/>
              <a:cs typeface="Calibri"/>
            </a:endParaRPr>
          </a:p>
          <a:p>
            <a:pPr marL="549910">
              <a:lnSpc>
                <a:spcPct val="100000"/>
              </a:lnSpc>
              <a:spcBef>
                <a:spcPts val="1689"/>
              </a:spcBef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Concatenation/Joining</a:t>
            </a:r>
            <a:endParaRPr sz="1600">
              <a:latin typeface="Calibri"/>
              <a:cs typeface="Calibri"/>
            </a:endParaRPr>
          </a:p>
          <a:p>
            <a:pPr marL="630555">
              <a:lnSpc>
                <a:spcPct val="100000"/>
              </a:lnSpc>
              <a:spcBef>
                <a:spcPts val="55"/>
              </a:spcBef>
            </a:pP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Repetition/</a:t>
            </a:r>
            <a:endParaRPr sz="2400">
              <a:latin typeface="Calibri"/>
              <a:cs typeface="Calibri"/>
            </a:endParaRPr>
          </a:p>
          <a:p>
            <a:pPr marL="630555">
              <a:lnSpc>
                <a:spcPct val="100000"/>
              </a:lnSpc>
            </a:pP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Replication</a:t>
            </a:r>
            <a:endParaRPr sz="2400">
              <a:latin typeface="Calibri"/>
              <a:cs typeface="Calibri"/>
            </a:endParaRPr>
          </a:p>
          <a:p>
            <a:pPr marL="595630" marR="129539" indent="34925">
              <a:lnSpc>
                <a:spcPct val="100000"/>
              </a:lnSpc>
              <a:spcBef>
                <a:spcPts val="55"/>
              </a:spcBef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Membership Comparison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100"/>
              </a:spcBef>
            </a:pPr>
            <a:r>
              <a:rPr sz="4000" u="sng" spc="-30" dirty="0">
                <a:uFill>
                  <a:solidFill>
                    <a:srgbClr val="FFC000"/>
                  </a:solidFill>
                </a:uFill>
              </a:rPr>
              <a:t>OPERATIONS</a:t>
            </a:r>
            <a:r>
              <a:rPr sz="4000" u="sng" spc="-13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4000" u="sng" dirty="0">
                <a:uFill>
                  <a:solidFill>
                    <a:srgbClr val="FFC000"/>
                  </a:solidFill>
                </a:uFill>
              </a:rPr>
              <a:t>on</a:t>
            </a:r>
            <a:r>
              <a:rPr sz="4000" u="sng" spc="17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5400" u="sng" spc="-20" dirty="0">
                <a:uFill>
                  <a:solidFill>
                    <a:srgbClr val="FFC000"/>
                  </a:solidFill>
                </a:uFill>
              </a:rPr>
              <a:t>Tuple</a:t>
            </a:r>
            <a:r>
              <a:rPr sz="5400" u="sng" spc="-15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5400" u="sng" spc="-10" dirty="0">
                <a:uFill>
                  <a:solidFill>
                    <a:srgbClr val="FFC000"/>
                  </a:solidFill>
                </a:uFill>
              </a:rPr>
              <a:t>Replication</a:t>
            </a:r>
            <a:endParaRPr sz="5400"/>
          </a:p>
        </p:txBody>
      </p:sp>
      <p:sp>
        <p:nvSpPr>
          <p:cNvPr id="9" name="object 9"/>
          <p:cNvSpPr txBox="1"/>
          <p:nvPr/>
        </p:nvSpPr>
        <p:spPr>
          <a:xfrm>
            <a:off x="2562225" y="3933825"/>
            <a:ext cx="6572250" cy="2771775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4600575" marR="236854" indent="-355600">
              <a:lnSpc>
                <a:spcPct val="100000"/>
              </a:lnSpc>
              <a:spcBef>
                <a:spcPts val="525"/>
              </a:spcBef>
            </a:pPr>
            <a:r>
              <a:rPr sz="1400" b="1" dirty="0">
                <a:solidFill>
                  <a:srgbClr val="FF0000"/>
                </a:solidFill>
                <a:latin typeface="Comic Sans MS"/>
                <a:cs typeface="Comic Sans MS"/>
              </a:rPr>
              <a:t>Replicating</a:t>
            </a:r>
            <a:r>
              <a:rPr sz="1400" b="1" spc="-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omic Sans MS"/>
                <a:cs typeface="Comic Sans MS"/>
              </a:rPr>
              <a:t>the</a:t>
            </a:r>
            <a:r>
              <a:rPr sz="1400" b="1" spc="-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omic Sans MS"/>
                <a:cs typeface="Comic Sans MS"/>
              </a:rPr>
              <a:t>unnamed </a:t>
            </a:r>
            <a:r>
              <a:rPr sz="1400" b="1" dirty="0">
                <a:solidFill>
                  <a:srgbClr val="FF0000"/>
                </a:solidFill>
                <a:latin typeface="Comic Sans MS"/>
                <a:cs typeface="Comic Sans MS"/>
              </a:rPr>
              <a:t>Tuple</a:t>
            </a:r>
            <a:r>
              <a:rPr sz="1400" b="1" spc="-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omic Sans MS"/>
                <a:cs typeface="Comic Sans MS"/>
              </a:rPr>
              <a:t>two</a:t>
            </a:r>
            <a:r>
              <a:rPr sz="1400" b="1" spc="-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omic Sans MS"/>
                <a:cs typeface="Comic Sans MS"/>
              </a:rPr>
              <a:t>times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34000" y="5559628"/>
            <a:ext cx="3604260" cy="5848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74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95"/>
              </a:spcBef>
            </a:pP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Replicating</a:t>
            </a:r>
            <a:r>
              <a:rPr sz="1600" b="1" spc="-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the</a:t>
            </a:r>
            <a:r>
              <a:rPr sz="1600" b="1" spc="-5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named</a:t>
            </a:r>
            <a:r>
              <a:rPr sz="1600" b="1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Tuple</a:t>
            </a:r>
            <a:r>
              <a:rPr sz="1600" b="1" spc="-4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Comic Sans MS"/>
                <a:cs typeface="Comic Sans MS"/>
              </a:rPr>
              <a:t>RL</a:t>
            </a:r>
            <a:endParaRPr sz="1600">
              <a:latin typeface="Comic Sans MS"/>
              <a:cs typeface="Comic Sans MS"/>
            </a:endParaRPr>
          </a:p>
          <a:p>
            <a:pPr marL="1270" algn="ctr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four</a:t>
            </a:r>
            <a:r>
              <a:rPr sz="1600" b="1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omic Sans MS"/>
                <a:cs typeface="Comic Sans MS"/>
              </a:rPr>
              <a:t>times</a:t>
            </a:r>
            <a:endParaRPr sz="1600">
              <a:latin typeface="Comic Sans MS"/>
              <a:cs typeface="Comic Sans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721100" y="3949700"/>
            <a:ext cx="2997200" cy="1930400"/>
            <a:chOff x="3721100" y="3949700"/>
            <a:chExt cx="2997200" cy="1930400"/>
          </a:xfrm>
        </p:grpSpPr>
        <p:sp>
          <p:nvSpPr>
            <p:cNvPr id="12" name="object 12"/>
            <p:cNvSpPr/>
            <p:nvPr/>
          </p:nvSpPr>
          <p:spPr>
            <a:xfrm>
              <a:off x="3733800" y="5638800"/>
              <a:ext cx="1524000" cy="228600"/>
            </a:xfrm>
            <a:custGeom>
              <a:avLst/>
              <a:gdLst/>
              <a:ahLst/>
              <a:cxnLst/>
              <a:rect l="l" t="t" r="r" b="b"/>
              <a:pathLst>
                <a:path w="1524000" h="228600">
                  <a:moveTo>
                    <a:pt x="1409700" y="0"/>
                  </a:moveTo>
                  <a:lnTo>
                    <a:pt x="14097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409700" y="171450"/>
                  </a:lnTo>
                  <a:lnTo>
                    <a:pt x="1409700" y="228600"/>
                  </a:lnTo>
                  <a:lnTo>
                    <a:pt x="1524000" y="114300"/>
                  </a:lnTo>
                  <a:lnTo>
                    <a:pt x="1409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33800" y="5638800"/>
              <a:ext cx="1524000" cy="228600"/>
            </a:xfrm>
            <a:custGeom>
              <a:avLst/>
              <a:gdLst/>
              <a:ahLst/>
              <a:cxnLst/>
              <a:rect l="l" t="t" r="r" b="b"/>
              <a:pathLst>
                <a:path w="1524000" h="228600">
                  <a:moveTo>
                    <a:pt x="0" y="57150"/>
                  </a:moveTo>
                  <a:lnTo>
                    <a:pt x="1409700" y="57150"/>
                  </a:lnTo>
                  <a:lnTo>
                    <a:pt x="1409700" y="0"/>
                  </a:lnTo>
                  <a:lnTo>
                    <a:pt x="1524000" y="114300"/>
                  </a:lnTo>
                  <a:lnTo>
                    <a:pt x="1409700" y="228600"/>
                  </a:lnTo>
                  <a:lnTo>
                    <a:pt x="14097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48400" y="3962400"/>
              <a:ext cx="457200" cy="304800"/>
            </a:xfrm>
            <a:custGeom>
              <a:avLst/>
              <a:gdLst/>
              <a:ahLst/>
              <a:cxnLst/>
              <a:rect l="l" t="t" r="r" b="b"/>
              <a:pathLst>
                <a:path w="457200" h="304800">
                  <a:moveTo>
                    <a:pt x="304800" y="0"/>
                  </a:moveTo>
                  <a:lnTo>
                    <a:pt x="3048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04800" y="228600"/>
                  </a:lnTo>
                  <a:lnTo>
                    <a:pt x="304800" y="304800"/>
                  </a:lnTo>
                  <a:lnTo>
                    <a:pt x="457200" y="15240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248400" y="3962400"/>
              <a:ext cx="457200" cy="304800"/>
            </a:xfrm>
            <a:custGeom>
              <a:avLst/>
              <a:gdLst/>
              <a:ahLst/>
              <a:cxnLst/>
              <a:rect l="l" t="t" r="r" b="b"/>
              <a:pathLst>
                <a:path w="457200" h="304800">
                  <a:moveTo>
                    <a:pt x="0" y="76200"/>
                  </a:moveTo>
                  <a:lnTo>
                    <a:pt x="304800" y="76200"/>
                  </a:lnTo>
                  <a:lnTo>
                    <a:pt x="304800" y="0"/>
                  </a:lnTo>
                  <a:lnTo>
                    <a:pt x="457200" y="152400"/>
                  </a:lnTo>
                  <a:lnTo>
                    <a:pt x="304800" y="304800"/>
                  </a:lnTo>
                  <a:lnTo>
                    <a:pt x="3048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667000" y="1566163"/>
            <a:ext cx="6400800" cy="2247265"/>
          </a:xfrm>
          <a:prstGeom prst="rect">
            <a:avLst/>
          </a:prstGeom>
          <a:solidFill>
            <a:srgbClr val="ABFFAB"/>
          </a:solidFill>
          <a:ln w="38100">
            <a:solidFill>
              <a:srgbClr val="00AF5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222250" marR="215900" algn="ctr">
              <a:lnSpc>
                <a:spcPct val="100000"/>
              </a:lnSpc>
              <a:spcBef>
                <a:spcPts val="260"/>
              </a:spcBef>
            </a:pP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Replication</a:t>
            </a:r>
            <a:r>
              <a:rPr sz="2000" b="1" spc="-7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refers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to</a:t>
            </a:r>
            <a:r>
              <a:rPr sz="2000" b="1" spc="-4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Repetition</a:t>
            </a:r>
            <a:r>
              <a:rPr sz="2000" b="1" spc="-5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of</a:t>
            </a:r>
            <a:r>
              <a:rPr sz="20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objects</a:t>
            </a:r>
            <a:r>
              <a:rPr sz="2000" b="1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as</a:t>
            </a:r>
            <a:r>
              <a:rPr sz="20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it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is.</a:t>
            </a:r>
            <a:r>
              <a:rPr sz="2000" b="1" spc="-4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Here,</a:t>
            </a:r>
            <a:r>
              <a:rPr sz="2000" b="1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in</a:t>
            </a:r>
            <a:r>
              <a:rPr sz="2000" b="1" spc="-1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TUPLE</a:t>
            </a:r>
            <a:r>
              <a:rPr sz="2000" b="1" spc="-5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we</a:t>
            </a:r>
            <a:r>
              <a:rPr sz="2000" b="1" spc="-1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can</a:t>
            </a:r>
            <a:r>
              <a:rPr sz="2000" b="1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see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spc="-20" dirty="0">
                <a:solidFill>
                  <a:srgbClr val="4F6128"/>
                </a:solidFill>
                <a:latin typeface="Comic Sans MS"/>
                <a:cs typeface="Comic Sans MS"/>
              </a:rPr>
              <a:t>NON-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VECTORISED</a:t>
            </a:r>
            <a:r>
              <a:rPr sz="2000" b="1" spc="-8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operation</a:t>
            </a:r>
            <a:r>
              <a:rPr sz="2000" b="1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with</a:t>
            </a:r>
            <a:r>
              <a:rPr sz="2000" b="1" spc="-4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a</a:t>
            </a:r>
            <a:r>
              <a:rPr sz="2000" b="1" spc="-1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tuple</a:t>
            </a:r>
            <a:r>
              <a:rPr sz="2000" b="1" spc="-5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where</a:t>
            </a:r>
            <a:r>
              <a:rPr sz="2000" b="1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the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entire</a:t>
            </a:r>
            <a:r>
              <a:rPr sz="2000" b="1" spc="-5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tuple</a:t>
            </a:r>
            <a:r>
              <a:rPr sz="2000" b="1" spc="-4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as</a:t>
            </a:r>
            <a:r>
              <a:rPr sz="2000" b="1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a</a:t>
            </a:r>
            <a:r>
              <a:rPr sz="2000" b="1" spc="-2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whole</a:t>
            </a:r>
            <a:r>
              <a:rPr sz="2000" b="1" spc="-5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is</a:t>
            </a:r>
            <a:r>
              <a:rPr sz="2000" b="1" spc="-2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omic Sans MS"/>
                <a:cs typeface="Comic Sans MS"/>
              </a:rPr>
              <a:t>replicated.</a:t>
            </a:r>
            <a:endParaRPr sz="2000">
              <a:latin typeface="Comic Sans MS"/>
              <a:cs typeface="Comic Sans MS"/>
            </a:endParaRPr>
          </a:p>
          <a:p>
            <a:pPr marL="237490" marR="229870" indent="1270" algn="ctr">
              <a:lnSpc>
                <a:spcPct val="100000"/>
              </a:lnSpc>
              <a:spcBef>
                <a:spcPts val="2400"/>
              </a:spcBef>
            </a:pPr>
            <a:r>
              <a:rPr sz="20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omic Sans MS"/>
                <a:cs typeface="Comic Sans MS"/>
              </a:rPr>
              <a:t>NOTE:</a:t>
            </a:r>
            <a:r>
              <a:rPr sz="2000" b="1" spc="-6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omic Sans MS"/>
                <a:cs typeface="Comic Sans MS"/>
              </a:rPr>
              <a:t>Vectorised</a:t>
            </a:r>
            <a:r>
              <a:rPr sz="2000" b="1" u="sng" spc="-55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omic Sans MS"/>
                <a:cs typeface="Comic Sans MS"/>
              </a:rPr>
              <a:t> </a:t>
            </a:r>
            <a:r>
              <a:rPr sz="20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omic Sans MS"/>
                <a:cs typeface="Comic Sans MS"/>
              </a:rPr>
              <a:t>operation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,</a:t>
            </a:r>
            <a:r>
              <a:rPr sz="2000" b="1" spc="-4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refers</a:t>
            </a:r>
            <a:r>
              <a:rPr sz="2000" b="1" spc="-4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to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 the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replication</a:t>
            </a:r>
            <a:r>
              <a:rPr sz="2000" b="1" spc="-7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of</a:t>
            </a:r>
            <a:r>
              <a:rPr sz="20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individual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elements</a:t>
            </a:r>
            <a:r>
              <a:rPr sz="2000" b="1" spc="-5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of</a:t>
            </a:r>
            <a:r>
              <a:rPr sz="20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the</a:t>
            </a:r>
            <a:r>
              <a:rPr sz="2000" b="1" spc="-5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omic Sans MS"/>
                <a:cs typeface="Comic Sans MS"/>
              </a:rPr>
              <a:t>object.</a:t>
            </a:r>
            <a:endParaRPr sz="20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9755" y="1720595"/>
            <a:ext cx="1338071" cy="38404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34811" y="1720595"/>
            <a:ext cx="1586484" cy="384048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584450" y="1746250"/>
          <a:ext cx="6477000" cy="22777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1600"/>
                <a:gridCol w="5105400"/>
              </a:tblGrid>
              <a:tr h="479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OPERATOR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7470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DESCRIPTION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74707"/>
                    </a:solidFill>
                  </a:tcPr>
                </a:tc>
              </a:tr>
              <a:tr h="8839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25" dirty="0">
                          <a:latin typeface="Calibri"/>
                          <a:cs typeface="Calibri"/>
                        </a:rPr>
                        <a:t>in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96215" marR="188595" algn="ctr">
                        <a:lnSpc>
                          <a:spcPct val="100499"/>
                        </a:lnSpc>
                        <a:spcBef>
                          <a:spcPts val="229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Results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True</a:t>
                      </a:r>
                      <a:r>
                        <a:rPr sz="1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value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finds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variable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LHS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operator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sequence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mentioned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RHS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operator,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else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returns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False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in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94310" marR="186690" indent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Results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True</a:t>
                      </a:r>
                      <a:r>
                        <a:rPr sz="1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value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does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find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variable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the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LHS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operator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in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sequence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mentioned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RHS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b="1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operator,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else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returns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False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2819400" y="968514"/>
            <a:ext cx="6324600" cy="708025"/>
          </a:xfrm>
          <a:prstGeom prst="rect">
            <a:avLst/>
          </a:prstGeom>
          <a:solidFill>
            <a:srgbClr val="ABFFAB"/>
          </a:solidFill>
          <a:ln w="38100">
            <a:solidFill>
              <a:srgbClr val="00AF5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229"/>
              </a:spcBef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Membership</a:t>
            </a:r>
            <a:r>
              <a:rPr sz="2000" spc="-7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operator</a:t>
            </a:r>
            <a:r>
              <a:rPr sz="2000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tests</a:t>
            </a:r>
            <a:r>
              <a:rPr sz="20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for</a:t>
            </a:r>
            <a:r>
              <a:rPr sz="2000" spc="-7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Membership</a:t>
            </a:r>
            <a:r>
              <a:rPr sz="2000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in</a:t>
            </a:r>
            <a:r>
              <a:rPr sz="2000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</a:t>
            </a:r>
            <a:r>
              <a:rPr sz="2000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sequence.</a:t>
            </a:r>
            <a:endParaRPr sz="20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Returns</a:t>
            </a:r>
            <a:r>
              <a:rPr sz="20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Boolean</a:t>
            </a:r>
            <a:r>
              <a:rPr sz="20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True</a:t>
            </a:r>
            <a:r>
              <a:rPr sz="2000" b="1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False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0" y="1624050"/>
            <a:ext cx="2514600" cy="50552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276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b="1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Introduction: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2870"/>
              </a:lnSpc>
              <a:spcBef>
                <a:spcPts val="185"/>
              </a:spcBef>
            </a:pPr>
            <a:r>
              <a:rPr sz="24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OPERATIONS</a:t>
            </a:r>
            <a:endParaRPr sz="2400">
              <a:latin typeface="Calibri"/>
              <a:cs typeface="Calibri"/>
            </a:endParaRPr>
          </a:p>
          <a:p>
            <a:pPr marL="1005840">
              <a:lnSpc>
                <a:spcPts val="2870"/>
              </a:lnSpc>
            </a:pP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ON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Tuple</a:t>
            </a:r>
            <a:endParaRPr sz="2400">
              <a:latin typeface="Calibri"/>
              <a:cs typeface="Calibri"/>
            </a:endParaRPr>
          </a:p>
          <a:p>
            <a:pPr marL="630555" marR="107950" indent="-81280">
              <a:lnSpc>
                <a:spcPct val="102299"/>
              </a:lnSpc>
              <a:spcBef>
                <a:spcPts val="1645"/>
              </a:spcBef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Concatenation/Joining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Repetition/ Replication</a:t>
            </a:r>
            <a:endParaRPr sz="1800">
              <a:latin typeface="Calibri"/>
              <a:cs typeface="Calibri"/>
            </a:endParaRPr>
          </a:p>
          <a:p>
            <a:pPr marL="1028700" marR="172720" indent="-309880">
              <a:lnSpc>
                <a:spcPts val="2880"/>
              </a:lnSpc>
              <a:spcBef>
                <a:spcPts val="60"/>
              </a:spcBef>
            </a:pP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Membership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in</a:t>
            </a:r>
            <a:r>
              <a:rPr sz="2400" b="1" spc="-2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Tuple</a:t>
            </a:r>
            <a:endParaRPr sz="2400">
              <a:latin typeface="Calibri"/>
              <a:cs typeface="Calibri"/>
            </a:endParaRPr>
          </a:p>
          <a:p>
            <a:pPr marL="595630">
              <a:lnSpc>
                <a:spcPts val="1885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Comparison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2605">
              <a:lnSpc>
                <a:spcPct val="100000"/>
              </a:lnSpc>
              <a:spcBef>
                <a:spcPts val="100"/>
              </a:spcBef>
            </a:pPr>
            <a:r>
              <a:rPr u="sng" spc="-25" dirty="0">
                <a:uFill>
                  <a:solidFill>
                    <a:srgbClr val="FFC000"/>
                  </a:solidFill>
                </a:uFill>
              </a:rPr>
              <a:t>OPERATIONS</a:t>
            </a:r>
            <a:r>
              <a:rPr u="sng" spc="-14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FFC000"/>
                  </a:solidFill>
                </a:uFill>
              </a:rPr>
              <a:t>on</a:t>
            </a:r>
            <a:r>
              <a:rPr u="sng" spc="114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5400" u="sng" spc="-10" dirty="0">
                <a:uFill>
                  <a:solidFill>
                    <a:srgbClr val="FFC000"/>
                  </a:solidFill>
                </a:uFill>
              </a:rPr>
              <a:t>Tuple</a:t>
            </a:r>
            <a:r>
              <a:rPr sz="5400" u="sng" spc="-16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4000" u="sng" spc="-10" dirty="0">
                <a:uFill>
                  <a:solidFill>
                    <a:srgbClr val="FFC000"/>
                  </a:solidFill>
                </a:uFill>
              </a:rPr>
              <a:t>Membership</a:t>
            </a:r>
            <a:endParaRPr sz="4000"/>
          </a:p>
        </p:txBody>
      </p:sp>
      <p:grpSp>
        <p:nvGrpSpPr>
          <p:cNvPr id="10" name="object 10"/>
          <p:cNvGrpSpPr/>
          <p:nvPr/>
        </p:nvGrpSpPr>
        <p:grpSpPr>
          <a:xfrm>
            <a:off x="2609850" y="4133850"/>
            <a:ext cx="6515100" cy="2705100"/>
            <a:chOff x="2609850" y="4133850"/>
            <a:chExt cx="6515100" cy="270510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16236" y="4224658"/>
              <a:ext cx="6314635" cy="173904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638425" y="4162425"/>
              <a:ext cx="6457950" cy="1885950"/>
            </a:xfrm>
            <a:custGeom>
              <a:avLst/>
              <a:gdLst/>
              <a:ahLst/>
              <a:cxnLst/>
              <a:rect l="l" t="t" r="r" b="b"/>
              <a:pathLst>
                <a:path w="6457950" h="1885950">
                  <a:moveTo>
                    <a:pt x="0" y="1885950"/>
                  </a:moveTo>
                  <a:lnTo>
                    <a:pt x="6457950" y="1885950"/>
                  </a:lnTo>
                  <a:lnTo>
                    <a:pt x="6457950" y="0"/>
                  </a:lnTo>
                  <a:lnTo>
                    <a:pt x="0" y="0"/>
                  </a:lnTo>
                  <a:lnTo>
                    <a:pt x="0" y="18859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17909" y="6218207"/>
              <a:ext cx="5889455" cy="52908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857500" y="6143626"/>
              <a:ext cx="6010275" cy="666750"/>
            </a:xfrm>
            <a:custGeom>
              <a:avLst/>
              <a:gdLst/>
              <a:ahLst/>
              <a:cxnLst/>
              <a:rect l="l" t="t" r="r" b="b"/>
              <a:pathLst>
                <a:path w="6010275" h="666750">
                  <a:moveTo>
                    <a:pt x="0" y="666750"/>
                  </a:moveTo>
                  <a:lnTo>
                    <a:pt x="6010275" y="666750"/>
                  </a:lnTo>
                  <a:lnTo>
                    <a:pt x="6010275" y="0"/>
                  </a:lnTo>
                  <a:lnTo>
                    <a:pt x="0" y="0"/>
                  </a:lnTo>
                  <a:lnTo>
                    <a:pt x="0" y="666750"/>
                  </a:lnTo>
                  <a:close/>
                </a:path>
              </a:pathLst>
            </a:custGeom>
            <a:ln w="5715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7493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0" y="800036"/>
            <a:ext cx="9071610" cy="487680"/>
            <a:chOff x="15240" y="800036"/>
            <a:chExt cx="9071610" cy="487680"/>
          </a:xfrm>
        </p:grpSpPr>
        <p:sp>
          <p:nvSpPr>
            <p:cNvPr id="4" name="object 4"/>
            <p:cNvSpPr/>
            <p:nvPr/>
          </p:nvSpPr>
          <p:spPr>
            <a:xfrm>
              <a:off x="15240" y="1264793"/>
              <a:ext cx="2578735" cy="22860"/>
            </a:xfrm>
            <a:custGeom>
              <a:avLst/>
              <a:gdLst/>
              <a:ahLst/>
              <a:cxnLst/>
              <a:rect l="l" t="t" r="r" b="b"/>
              <a:pathLst>
                <a:path w="2578735" h="22859">
                  <a:moveTo>
                    <a:pt x="2578608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2578608" y="22860"/>
                  </a:lnTo>
                  <a:lnTo>
                    <a:pt x="2578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743200" y="819086"/>
              <a:ext cx="6324600" cy="400685"/>
            </a:xfrm>
            <a:custGeom>
              <a:avLst/>
              <a:gdLst/>
              <a:ahLst/>
              <a:cxnLst/>
              <a:rect l="l" t="t" r="r" b="b"/>
              <a:pathLst>
                <a:path w="6324600" h="400684">
                  <a:moveTo>
                    <a:pt x="6324600" y="0"/>
                  </a:moveTo>
                  <a:lnTo>
                    <a:pt x="0" y="0"/>
                  </a:lnTo>
                  <a:lnTo>
                    <a:pt x="0" y="400113"/>
                  </a:lnTo>
                  <a:lnTo>
                    <a:pt x="6324600" y="400113"/>
                  </a:lnTo>
                  <a:lnTo>
                    <a:pt x="6324600" y="0"/>
                  </a:lnTo>
                  <a:close/>
                </a:path>
              </a:pathLst>
            </a:custGeom>
            <a:solidFill>
              <a:srgbClr val="ABF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43200" y="819086"/>
              <a:ext cx="6324600" cy="400685"/>
            </a:xfrm>
            <a:custGeom>
              <a:avLst/>
              <a:gdLst/>
              <a:ahLst/>
              <a:cxnLst/>
              <a:rect l="l" t="t" r="r" b="b"/>
              <a:pathLst>
                <a:path w="6324600" h="400684">
                  <a:moveTo>
                    <a:pt x="0" y="400113"/>
                  </a:moveTo>
                  <a:lnTo>
                    <a:pt x="6324600" y="400113"/>
                  </a:lnTo>
                  <a:lnTo>
                    <a:pt x="6324600" y="0"/>
                  </a:lnTo>
                  <a:lnTo>
                    <a:pt x="0" y="0"/>
                  </a:lnTo>
                  <a:lnTo>
                    <a:pt x="0" y="400113"/>
                  </a:lnTo>
                  <a:close/>
                </a:path>
              </a:pathLst>
            </a:custGeom>
            <a:ln w="381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45357" y="835532"/>
            <a:ext cx="53213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Comparison</a:t>
            </a:r>
            <a:r>
              <a:rPr sz="2000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2000" spc="-5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F6128"/>
                </a:solidFill>
                <a:latin typeface="Calibri"/>
                <a:cs typeface="Calibri"/>
              </a:rPr>
              <a:t>Tuple</a:t>
            </a:r>
            <a:r>
              <a:rPr sz="20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returns</a:t>
            </a:r>
            <a:r>
              <a:rPr sz="20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Boolean</a:t>
            </a:r>
            <a:r>
              <a:rPr sz="20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True</a:t>
            </a:r>
            <a:r>
              <a:rPr sz="2000" b="1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False.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1295450"/>
            <a:ext cx="2514600" cy="536321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276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b="1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Introduction: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2870"/>
              </a:lnSpc>
              <a:spcBef>
                <a:spcPts val="185"/>
              </a:spcBef>
            </a:pPr>
            <a:r>
              <a:rPr sz="24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OPERATIONS</a:t>
            </a:r>
            <a:endParaRPr sz="2400">
              <a:latin typeface="Calibri"/>
              <a:cs typeface="Calibri"/>
            </a:endParaRPr>
          </a:p>
          <a:p>
            <a:pPr marL="1005840">
              <a:lnSpc>
                <a:spcPts val="2870"/>
              </a:lnSpc>
            </a:pP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ON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Tuple</a:t>
            </a:r>
            <a:endParaRPr sz="2400">
              <a:latin typeface="Calibri"/>
              <a:cs typeface="Calibri"/>
            </a:endParaRPr>
          </a:p>
          <a:p>
            <a:pPr marL="630555" marR="107950" indent="-81280">
              <a:lnSpc>
                <a:spcPct val="102299"/>
              </a:lnSpc>
              <a:spcBef>
                <a:spcPts val="1645"/>
              </a:spcBef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Concatenation/Joining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Repetition/ Replication</a:t>
            </a:r>
            <a:endParaRPr sz="1800">
              <a:latin typeface="Calibri"/>
              <a:cs typeface="Calibri"/>
            </a:endParaRPr>
          </a:p>
          <a:p>
            <a:pPr marL="1273810" marR="301625" indent="-478790">
              <a:lnSpc>
                <a:spcPct val="100000"/>
              </a:lnSpc>
            </a:pP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Membership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in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 marR="139065" indent="504190">
              <a:lnSpc>
                <a:spcPts val="3360"/>
              </a:lnSpc>
              <a:spcBef>
                <a:spcPts val="50"/>
              </a:spcBef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Comparison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Tuples</a:t>
            </a:r>
            <a:endParaRPr sz="2800">
              <a:latin typeface="Calibri"/>
              <a:cs typeface="Calibri"/>
            </a:endParaRPr>
          </a:p>
          <a:p>
            <a:pPr marL="91440">
              <a:lnSpc>
                <a:spcPts val="1895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88542" y="-3555"/>
            <a:ext cx="69672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25" dirty="0"/>
              <a:t>OPERATIONS</a:t>
            </a:r>
            <a:r>
              <a:rPr sz="2800" spc="-55" dirty="0"/>
              <a:t> </a:t>
            </a:r>
            <a:r>
              <a:rPr sz="2800" dirty="0"/>
              <a:t>on</a:t>
            </a:r>
            <a:r>
              <a:rPr sz="2800" spc="180" dirty="0"/>
              <a:t> </a:t>
            </a:r>
            <a:r>
              <a:rPr sz="4000" dirty="0"/>
              <a:t>Comparison</a:t>
            </a:r>
            <a:r>
              <a:rPr sz="4000" spc="-75" dirty="0"/>
              <a:t> </a:t>
            </a:r>
            <a:r>
              <a:rPr sz="4000" dirty="0"/>
              <a:t>of</a:t>
            </a:r>
            <a:r>
              <a:rPr sz="4000" spc="-90" dirty="0"/>
              <a:t> </a:t>
            </a:r>
            <a:r>
              <a:rPr sz="4400" spc="-10" dirty="0"/>
              <a:t>Tuple</a:t>
            </a:r>
            <a:endParaRPr sz="4400"/>
          </a:p>
        </p:txBody>
      </p:sp>
      <p:sp>
        <p:nvSpPr>
          <p:cNvPr id="11" name="object 11"/>
          <p:cNvSpPr/>
          <p:nvPr/>
        </p:nvSpPr>
        <p:spPr>
          <a:xfrm>
            <a:off x="6781800" y="5867400"/>
            <a:ext cx="2286000" cy="492759"/>
          </a:xfrm>
          <a:custGeom>
            <a:avLst/>
            <a:gdLst/>
            <a:ahLst/>
            <a:cxnLst/>
            <a:rect l="l" t="t" r="r" b="b"/>
            <a:pathLst>
              <a:path w="2286000" h="492760">
                <a:moveTo>
                  <a:pt x="2286000" y="0"/>
                </a:moveTo>
                <a:lnTo>
                  <a:pt x="0" y="0"/>
                </a:lnTo>
                <a:lnTo>
                  <a:pt x="0" y="492442"/>
                </a:lnTo>
                <a:lnTo>
                  <a:pt x="2286000" y="492442"/>
                </a:lnTo>
                <a:lnTo>
                  <a:pt x="2286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948169" y="5889891"/>
            <a:ext cx="1953895" cy="42799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30"/>
              </a:spcBef>
            </a:pP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Eg.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Tuple</a:t>
            </a:r>
            <a:r>
              <a:rPr sz="13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CANNOT</a:t>
            </a:r>
            <a:r>
              <a:rPr sz="13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spc="-25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endParaRPr sz="13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</a:pP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compared</a:t>
            </a:r>
            <a:r>
              <a:rPr sz="13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3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a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Comic Sans MS"/>
                <a:cs typeface="Comic Sans MS"/>
              </a:rPr>
              <a:t>number</a:t>
            </a:r>
            <a:endParaRPr sz="1300">
              <a:latin typeface="Comic Sans MS"/>
              <a:cs typeface="Comic Sans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853112" y="1187005"/>
            <a:ext cx="3228975" cy="1875789"/>
            <a:chOff x="5853112" y="1187005"/>
            <a:chExt cx="3228975" cy="1875789"/>
          </a:xfrm>
        </p:grpSpPr>
        <p:sp>
          <p:nvSpPr>
            <p:cNvPr id="14" name="object 14"/>
            <p:cNvSpPr/>
            <p:nvPr/>
          </p:nvSpPr>
          <p:spPr>
            <a:xfrm>
              <a:off x="5867400" y="1201292"/>
              <a:ext cx="3200400" cy="1804035"/>
            </a:xfrm>
            <a:custGeom>
              <a:avLst/>
              <a:gdLst/>
              <a:ahLst/>
              <a:cxnLst/>
              <a:rect l="l" t="t" r="r" b="b"/>
              <a:pathLst>
                <a:path w="3200400" h="1804035">
                  <a:moveTo>
                    <a:pt x="0" y="1803780"/>
                  </a:moveTo>
                  <a:lnTo>
                    <a:pt x="3200400" y="1803780"/>
                  </a:lnTo>
                  <a:lnTo>
                    <a:pt x="3200400" y="0"/>
                  </a:lnTo>
                  <a:lnTo>
                    <a:pt x="0" y="0"/>
                  </a:lnTo>
                  <a:lnTo>
                    <a:pt x="0" y="1803780"/>
                  </a:lnTo>
                  <a:close/>
                </a:path>
              </a:pathLst>
            </a:custGeom>
            <a:solidFill>
              <a:srgbClr val="ABF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867400" y="1201292"/>
              <a:ext cx="3200400" cy="1847214"/>
            </a:xfrm>
            <a:custGeom>
              <a:avLst/>
              <a:gdLst/>
              <a:ahLst/>
              <a:cxnLst/>
              <a:rect l="l" t="t" r="r" b="b"/>
              <a:pathLst>
                <a:path w="3200400" h="1847214">
                  <a:moveTo>
                    <a:pt x="0" y="1846706"/>
                  </a:moveTo>
                  <a:lnTo>
                    <a:pt x="3200400" y="1846706"/>
                  </a:lnTo>
                  <a:lnTo>
                    <a:pt x="3200400" y="0"/>
                  </a:lnTo>
                  <a:lnTo>
                    <a:pt x="0" y="0"/>
                  </a:lnTo>
                  <a:lnTo>
                    <a:pt x="0" y="1846706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380479" y="1222324"/>
            <a:ext cx="21742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mic Sans MS"/>
                <a:cs typeface="Comic Sans MS"/>
              </a:rPr>
              <a:t>Relational</a:t>
            </a:r>
            <a:r>
              <a:rPr sz="1800" spc="-7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operators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33008" y="1489328"/>
            <a:ext cx="2871470" cy="149669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065" marR="5080" algn="ctr">
              <a:lnSpc>
                <a:spcPct val="102099"/>
              </a:lnSpc>
              <a:spcBef>
                <a:spcPts val="40"/>
              </a:spcBef>
            </a:pPr>
            <a:r>
              <a:rPr sz="2400" b="1" dirty="0">
                <a:latin typeface="Calibri"/>
                <a:cs typeface="Calibri"/>
              </a:rPr>
              <a:t>==,!=,&lt;,&lt;=,&gt;,&gt;=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1800" dirty="0">
                <a:latin typeface="Comic Sans MS"/>
                <a:cs typeface="Comic Sans MS"/>
              </a:rPr>
              <a:t>are</a:t>
            </a:r>
            <a:r>
              <a:rPr sz="1800" spc="-85" dirty="0">
                <a:latin typeface="Comic Sans MS"/>
                <a:cs typeface="Comic Sans MS"/>
              </a:rPr>
              <a:t> </a:t>
            </a:r>
            <a:r>
              <a:rPr sz="1800" spc="-20" dirty="0">
                <a:latin typeface="Comic Sans MS"/>
                <a:cs typeface="Comic Sans MS"/>
              </a:rPr>
              <a:t>used </a:t>
            </a:r>
            <a:r>
              <a:rPr sz="1800" dirty="0">
                <a:latin typeface="Comic Sans MS"/>
                <a:cs typeface="Comic Sans MS"/>
              </a:rPr>
              <a:t>in</a:t>
            </a:r>
            <a:r>
              <a:rPr sz="1800" spc="-5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comparing</a:t>
            </a:r>
            <a:r>
              <a:rPr sz="1800" spc="-6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two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objects.</a:t>
            </a:r>
            <a:endParaRPr sz="1800">
              <a:latin typeface="Comic Sans MS"/>
              <a:cs typeface="Comic Sans MS"/>
            </a:endParaRPr>
          </a:p>
          <a:p>
            <a:pPr marL="234950" marR="227965" algn="ctr">
              <a:lnSpc>
                <a:spcPct val="100000"/>
              </a:lnSpc>
            </a:pPr>
            <a:r>
              <a:rPr sz="1800" dirty="0">
                <a:latin typeface="Comic Sans MS"/>
                <a:cs typeface="Comic Sans MS"/>
              </a:rPr>
              <a:t>Here,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for</a:t>
            </a:r>
            <a:r>
              <a:rPr sz="1800" spc="-4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example</a:t>
            </a:r>
            <a:r>
              <a:rPr sz="1800" spc="-35" dirty="0">
                <a:latin typeface="Comic Sans MS"/>
                <a:cs typeface="Comic Sans MS"/>
              </a:rPr>
              <a:t> </a:t>
            </a:r>
            <a:r>
              <a:rPr sz="1800" spc="-25" dirty="0">
                <a:latin typeface="Comic Sans MS"/>
                <a:cs typeface="Comic Sans MS"/>
              </a:rPr>
              <a:t>two </a:t>
            </a:r>
            <a:r>
              <a:rPr sz="1800" dirty="0">
                <a:latin typeface="Comic Sans MS"/>
                <a:cs typeface="Comic Sans MS"/>
              </a:rPr>
              <a:t>Tuple</a:t>
            </a:r>
            <a:r>
              <a:rPr sz="1800" spc="-3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objects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spc="-25" dirty="0">
                <a:latin typeface="Comic Sans MS"/>
                <a:cs typeface="Comic Sans MS"/>
              </a:rPr>
              <a:t>are </a:t>
            </a:r>
            <a:r>
              <a:rPr sz="1800" spc="-10" dirty="0">
                <a:latin typeface="Comic Sans MS"/>
                <a:cs typeface="Comic Sans MS"/>
              </a:rPr>
              <a:t>compared.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568575" y="1282700"/>
            <a:ext cx="6513830" cy="5581650"/>
            <a:chOff x="2568575" y="1282700"/>
            <a:chExt cx="6513830" cy="5581650"/>
          </a:xfrm>
        </p:grpSpPr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12480" y="1314891"/>
              <a:ext cx="2525758" cy="33038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584450" y="1289050"/>
              <a:ext cx="2603500" cy="3375025"/>
            </a:xfrm>
            <a:custGeom>
              <a:avLst/>
              <a:gdLst/>
              <a:ahLst/>
              <a:cxnLst/>
              <a:rect l="l" t="t" r="r" b="b"/>
              <a:pathLst>
                <a:path w="2603500" h="3375025">
                  <a:moveTo>
                    <a:pt x="0" y="3375025"/>
                  </a:moveTo>
                  <a:lnTo>
                    <a:pt x="2603500" y="3375025"/>
                  </a:lnTo>
                  <a:lnTo>
                    <a:pt x="2603500" y="0"/>
                  </a:lnTo>
                  <a:lnTo>
                    <a:pt x="0" y="0"/>
                  </a:lnTo>
                  <a:lnTo>
                    <a:pt x="0" y="3375025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81275" y="4648200"/>
              <a:ext cx="3286125" cy="9906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574925" y="4641850"/>
              <a:ext cx="3298825" cy="1003300"/>
            </a:xfrm>
            <a:custGeom>
              <a:avLst/>
              <a:gdLst/>
              <a:ahLst/>
              <a:cxnLst/>
              <a:rect l="l" t="t" r="r" b="b"/>
              <a:pathLst>
                <a:path w="3298825" h="1003300">
                  <a:moveTo>
                    <a:pt x="0" y="1003300"/>
                  </a:moveTo>
                  <a:lnTo>
                    <a:pt x="3298825" y="1003300"/>
                  </a:lnTo>
                  <a:lnTo>
                    <a:pt x="3298825" y="0"/>
                  </a:lnTo>
                  <a:lnTo>
                    <a:pt x="0" y="0"/>
                  </a:lnTo>
                  <a:lnTo>
                    <a:pt x="0" y="100330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90800" y="5638800"/>
              <a:ext cx="6477000" cy="121920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584450" y="5632449"/>
              <a:ext cx="6489700" cy="1225550"/>
            </a:xfrm>
            <a:custGeom>
              <a:avLst/>
              <a:gdLst/>
              <a:ahLst/>
              <a:cxnLst/>
              <a:rect l="l" t="t" r="r" b="b"/>
              <a:pathLst>
                <a:path w="6489700" h="1225550">
                  <a:moveTo>
                    <a:pt x="6489700" y="1225550"/>
                  </a:moveTo>
                  <a:lnTo>
                    <a:pt x="6489700" y="0"/>
                  </a:lnTo>
                  <a:lnTo>
                    <a:pt x="0" y="0"/>
                  </a:lnTo>
                  <a:lnTo>
                    <a:pt x="0" y="1225550"/>
                  </a:lnTo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867400" y="3005073"/>
              <a:ext cx="3200400" cy="2862580"/>
            </a:xfrm>
            <a:custGeom>
              <a:avLst/>
              <a:gdLst/>
              <a:ahLst/>
              <a:cxnLst/>
              <a:rect l="l" t="t" r="r" b="b"/>
              <a:pathLst>
                <a:path w="3200400" h="2862579">
                  <a:moveTo>
                    <a:pt x="3200400" y="0"/>
                  </a:moveTo>
                  <a:lnTo>
                    <a:pt x="0" y="0"/>
                  </a:lnTo>
                  <a:lnTo>
                    <a:pt x="0" y="2862326"/>
                  </a:lnTo>
                  <a:lnTo>
                    <a:pt x="3200400" y="2862326"/>
                  </a:lnTo>
                  <a:lnTo>
                    <a:pt x="3200400" y="0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67400" y="3005073"/>
              <a:ext cx="3200400" cy="2862580"/>
            </a:xfrm>
            <a:custGeom>
              <a:avLst/>
              <a:gdLst/>
              <a:ahLst/>
              <a:cxnLst/>
              <a:rect l="l" t="t" r="r" b="b"/>
              <a:pathLst>
                <a:path w="3200400" h="2862579">
                  <a:moveTo>
                    <a:pt x="0" y="2862326"/>
                  </a:moveTo>
                  <a:lnTo>
                    <a:pt x="3200400" y="2862326"/>
                  </a:lnTo>
                  <a:lnTo>
                    <a:pt x="3200400" y="0"/>
                  </a:lnTo>
                  <a:lnTo>
                    <a:pt x="0" y="0"/>
                  </a:lnTo>
                  <a:lnTo>
                    <a:pt x="0" y="2862326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959855" y="3026790"/>
            <a:ext cx="301561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Relational</a:t>
            </a:r>
            <a:r>
              <a:rPr sz="1800" b="1" spc="-10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operators</a:t>
            </a:r>
            <a:r>
              <a:rPr sz="18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==,!=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can</a:t>
            </a:r>
            <a:r>
              <a:rPr sz="18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8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used</a:t>
            </a:r>
            <a:r>
              <a:rPr sz="1800" b="1" spc="-3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in</a:t>
            </a:r>
            <a:r>
              <a:rPr sz="18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comparing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two</a:t>
            </a:r>
            <a:r>
              <a:rPr sz="1800" b="1" spc="-5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objects</a:t>
            </a:r>
            <a:r>
              <a:rPr sz="18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eg.</a:t>
            </a:r>
            <a:r>
              <a:rPr sz="1800" b="1" spc="-6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Tuple</a:t>
            </a:r>
            <a:r>
              <a:rPr sz="18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Comic Sans MS"/>
                <a:cs typeface="Comic Sans MS"/>
              </a:rPr>
              <a:t>with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number/string/tuple.</a:t>
            </a:r>
            <a:r>
              <a:rPr sz="18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Comic Sans MS"/>
                <a:cs typeface="Comic Sans MS"/>
              </a:rPr>
              <a:t>But,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Relational</a:t>
            </a:r>
            <a:r>
              <a:rPr sz="1800" b="1" spc="-9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operators</a:t>
            </a:r>
            <a:endParaRPr sz="1800">
              <a:latin typeface="Comic Sans MS"/>
              <a:cs typeface="Comic Sans MS"/>
            </a:endParaRPr>
          </a:p>
          <a:p>
            <a:pPr marL="47625" marR="38735" indent="-3175" algn="ctr">
              <a:lnSpc>
                <a:spcPct val="100000"/>
              </a:lnSpc>
            </a:pP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&lt;,&lt;=,&gt;,&gt;=</a:t>
            </a:r>
            <a:r>
              <a:rPr sz="1800" b="1" spc="-10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always</a:t>
            </a:r>
            <a:r>
              <a:rPr sz="18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returns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ERROR</a:t>
            </a:r>
            <a:r>
              <a:rPr sz="1800" b="1" spc="-6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when</a:t>
            </a:r>
            <a:r>
              <a:rPr sz="1800" b="1" spc="-5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used</a:t>
            </a:r>
            <a:r>
              <a:rPr sz="18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Comic Sans MS"/>
                <a:cs typeface="Comic Sans MS"/>
              </a:rPr>
              <a:t>in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comparing</a:t>
            </a:r>
            <a:r>
              <a:rPr sz="1800" b="1" spc="-8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two</a:t>
            </a:r>
            <a:r>
              <a:rPr sz="18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objects</a:t>
            </a:r>
            <a:r>
              <a:rPr sz="18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Comic Sans MS"/>
                <a:cs typeface="Comic Sans MS"/>
              </a:rPr>
              <a:t>eg.</a:t>
            </a:r>
            <a:endParaRPr sz="1800">
              <a:latin typeface="Comic Sans MS"/>
              <a:cs typeface="Comic Sans MS"/>
            </a:endParaRPr>
          </a:p>
          <a:p>
            <a:pPr marL="358140" marR="349885" indent="-1270" algn="ctr">
              <a:lnSpc>
                <a:spcPct val="100000"/>
              </a:lnSpc>
            </a:pP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Tuple</a:t>
            </a:r>
            <a:r>
              <a:rPr sz="1800" b="1" spc="-5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Comic Sans MS"/>
                <a:cs typeface="Comic Sans MS"/>
              </a:rPr>
              <a:t>with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number/string/tuple.</a:t>
            </a:r>
            <a:endParaRPr sz="18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0" y="0"/>
            <a:ext cx="8458200" cy="6545580"/>
            <a:chOff x="342900" y="0"/>
            <a:chExt cx="8458200" cy="6545580"/>
          </a:xfrm>
        </p:grpSpPr>
        <p:sp>
          <p:nvSpPr>
            <p:cNvPr id="3" name="object 3"/>
            <p:cNvSpPr/>
            <p:nvPr/>
          </p:nvSpPr>
          <p:spPr>
            <a:xfrm>
              <a:off x="381000" y="228612"/>
              <a:ext cx="8382000" cy="6278880"/>
            </a:xfrm>
            <a:custGeom>
              <a:avLst/>
              <a:gdLst/>
              <a:ahLst/>
              <a:cxnLst/>
              <a:rect l="l" t="t" r="r" b="b"/>
              <a:pathLst>
                <a:path w="8382000" h="6278880">
                  <a:moveTo>
                    <a:pt x="8382000" y="0"/>
                  </a:moveTo>
                  <a:lnTo>
                    <a:pt x="0" y="0"/>
                  </a:lnTo>
                  <a:lnTo>
                    <a:pt x="0" y="6278626"/>
                  </a:lnTo>
                  <a:lnTo>
                    <a:pt x="8382000" y="6278626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D2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228612"/>
              <a:ext cx="8382000" cy="6278880"/>
            </a:xfrm>
            <a:custGeom>
              <a:avLst/>
              <a:gdLst/>
              <a:ahLst/>
              <a:cxnLst/>
              <a:rect l="l" t="t" r="r" b="b"/>
              <a:pathLst>
                <a:path w="8382000" h="6278880">
                  <a:moveTo>
                    <a:pt x="0" y="6278626"/>
                  </a:moveTo>
                  <a:lnTo>
                    <a:pt x="8382000" y="6278626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278626"/>
                  </a:lnTo>
                  <a:close/>
                </a:path>
              </a:pathLst>
            </a:custGeom>
            <a:ln w="76199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1004" y="560566"/>
              <a:ext cx="2053717" cy="7717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7333" y="989838"/>
              <a:ext cx="277621" cy="1122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44871" y="578993"/>
              <a:ext cx="749426" cy="743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5416" y="1849897"/>
              <a:ext cx="5833732" cy="9761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2808" y="3283711"/>
              <a:ext cx="6358000" cy="73088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97150" y="4746244"/>
              <a:ext cx="3890391" cy="150190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1323" y="0"/>
              <a:ext cx="3505200" cy="16169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72355" y="0"/>
              <a:ext cx="1685544" cy="161696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13732" y="0"/>
              <a:ext cx="2473452" cy="161696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5736" y="1278636"/>
              <a:ext cx="7527035" cy="16794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3127" y="2619755"/>
              <a:ext cx="7856220" cy="16794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33144" y="3770376"/>
              <a:ext cx="6076187" cy="26319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81800" y="4343400"/>
              <a:ext cx="1828800" cy="19812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3400" y="4343400"/>
              <a:ext cx="1905000" cy="1981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2524" y="6356702"/>
            <a:ext cx="6040225" cy="28821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762250" y="1771650"/>
            <a:ext cx="6315075" cy="3855720"/>
            <a:chOff x="2762250" y="1771650"/>
            <a:chExt cx="6315075" cy="385572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9452" y="1871841"/>
              <a:ext cx="6120635" cy="331422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790825" y="1800225"/>
              <a:ext cx="6257925" cy="3486150"/>
            </a:xfrm>
            <a:custGeom>
              <a:avLst/>
              <a:gdLst/>
              <a:ahLst/>
              <a:cxnLst/>
              <a:rect l="l" t="t" r="r" b="b"/>
              <a:pathLst>
                <a:path w="6257925" h="3486150">
                  <a:moveTo>
                    <a:pt x="0" y="3486150"/>
                  </a:moveTo>
                  <a:lnTo>
                    <a:pt x="6257925" y="3486150"/>
                  </a:lnTo>
                  <a:lnTo>
                    <a:pt x="6257925" y="0"/>
                  </a:lnTo>
                  <a:lnTo>
                    <a:pt x="0" y="0"/>
                  </a:lnTo>
                  <a:lnTo>
                    <a:pt x="0" y="34861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68193" y="5073777"/>
              <a:ext cx="1255395" cy="541020"/>
            </a:xfrm>
            <a:custGeom>
              <a:avLst/>
              <a:gdLst/>
              <a:ahLst/>
              <a:cxnLst/>
              <a:rect l="l" t="t" r="r" b="b"/>
              <a:pathLst>
                <a:path w="1255395" h="541020">
                  <a:moveTo>
                    <a:pt x="166877" y="0"/>
                  </a:moveTo>
                  <a:lnTo>
                    <a:pt x="0" y="86741"/>
                  </a:lnTo>
                  <a:lnTo>
                    <a:pt x="86740" y="253619"/>
                  </a:lnTo>
                  <a:lnTo>
                    <a:pt x="106806" y="190246"/>
                  </a:lnTo>
                  <a:lnTo>
                    <a:pt x="1215008" y="540804"/>
                  </a:lnTo>
                  <a:lnTo>
                    <a:pt x="1255141" y="414020"/>
                  </a:lnTo>
                  <a:lnTo>
                    <a:pt x="146812" y="63373"/>
                  </a:lnTo>
                  <a:lnTo>
                    <a:pt x="16687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68193" y="5073777"/>
              <a:ext cx="1255395" cy="541020"/>
            </a:xfrm>
            <a:custGeom>
              <a:avLst/>
              <a:gdLst/>
              <a:ahLst/>
              <a:cxnLst/>
              <a:rect l="l" t="t" r="r" b="b"/>
              <a:pathLst>
                <a:path w="1255395" h="541020">
                  <a:moveTo>
                    <a:pt x="1215008" y="540804"/>
                  </a:moveTo>
                  <a:lnTo>
                    <a:pt x="106806" y="190246"/>
                  </a:lnTo>
                  <a:lnTo>
                    <a:pt x="86740" y="253619"/>
                  </a:lnTo>
                  <a:lnTo>
                    <a:pt x="0" y="86741"/>
                  </a:lnTo>
                  <a:lnTo>
                    <a:pt x="166877" y="0"/>
                  </a:lnTo>
                  <a:lnTo>
                    <a:pt x="146812" y="63373"/>
                  </a:lnTo>
                  <a:lnTo>
                    <a:pt x="1255141" y="414020"/>
                  </a:lnTo>
                  <a:lnTo>
                    <a:pt x="1215008" y="540804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-38"/>
            <a:ext cx="9144000" cy="1016000"/>
          </a:xfrm>
          <a:custGeom>
            <a:avLst/>
            <a:gdLst/>
            <a:ahLst/>
            <a:cxnLst/>
            <a:rect l="l" t="t" r="r" b="b"/>
            <a:pathLst>
              <a:path w="9144000" h="1016000">
                <a:moveTo>
                  <a:pt x="9144000" y="0"/>
                </a:moveTo>
                <a:lnTo>
                  <a:pt x="0" y="0"/>
                </a:lnTo>
                <a:lnTo>
                  <a:pt x="0" y="1015657"/>
                </a:lnTo>
                <a:lnTo>
                  <a:pt x="9144000" y="1015657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13105" y="60401"/>
            <a:ext cx="831913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31130" algn="l"/>
              </a:tabLst>
            </a:pPr>
            <a:r>
              <a:rPr sz="4000" u="sng" dirty="0">
                <a:uFill>
                  <a:solidFill>
                    <a:srgbClr val="FFC000"/>
                  </a:solidFill>
                </a:uFill>
              </a:rPr>
              <a:t>Functions</a:t>
            </a:r>
            <a:r>
              <a:rPr sz="4000" u="sng" spc="-11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4000" u="sng" dirty="0">
                <a:uFill>
                  <a:solidFill>
                    <a:srgbClr val="FFC000"/>
                  </a:solidFill>
                </a:uFill>
              </a:rPr>
              <a:t>/</a:t>
            </a:r>
            <a:r>
              <a:rPr sz="4000" u="sng" spc="-12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4000" u="sng" dirty="0">
                <a:uFill>
                  <a:solidFill>
                    <a:srgbClr val="FFC000"/>
                  </a:solidFill>
                </a:uFill>
              </a:rPr>
              <a:t>Methods</a:t>
            </a:r>
            <a:r>
              <a:rPr sz="4000" u="sng" spc="-10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4000" u="sng" spc="-25" dirty="0">
                <a:uFill>
                  <a:solidFill>
                    <a:srgbClr val="FFC000"/>
                  </a:solidFill>
                </a:uFill>
              </a:rPr>
              <a:t>on</a:t>
            </a:r>
            <a:r>
              <a:rPr sz="4000" u="sng" dirty="0">
                <a:uFill>
                  <a:solidFill>
                    <a:srgbClr val="FFC000"/>
                  </a:solidFill>
                </a:uFill>
              </a:rPr>
              <a:t>	</a:t>
            </a:r>
            <a:r>
              <a:rPr sz="5400" u="sng" spc="-65" dirty="0">
                <a:uFill>
                  <a:solidFill>
                    <a:srgbClr val="FFC000"/>
                  </a:solidFill>
                </a:uFill>
              </a:rPr>
              <a:t>Tuple-</a:t>
            </a:r>
            <a:r>
              <a:rPr sz="5400" u="none" spc="-10" dirty="0">
                <a:solidFill>
                  <a:srgbClr val="FFFF00"/>
                </a:solidFill>
              </a:rPr>
              <a:t>len()</a:t>
            </a:r>
            <a:endParaRPr sz="5400"/>
          </a:p>
        </p:txBody>
      </p:sp>
      <p:grpSp>
        <p:nvGrpSpPr>
          <p:cNvPr id="10" name="object 10"/>
          <p:cNvGrpSpPr/>
          <p:nvPr/>
        </p:nvGrpSpPr>
        <p:grpSpPr>
          <a:xfrm>
            <a:off x="7683500" y="6007100"/>
            <a:ext cx="1092200" cy="787400"/>
            <a:chOff x="7683500" y="6007100"/>
            <a:chExt cx="1092200" cy="787400"/>
          </a:xfrm>
        </p:grpSpPr>
        <p:sp>
          <p:nvSpPr>
            <p:cNvPr id="11" name="object 11"/>
            <p:cNvSpPr/>
            <p:nvPr/>
          </p:nvSpPr>
          <p:spPr>
            <a:xfrm>
              <a:off x="7696200" y="6248400"/>
              <a:ext cx="1066800" cy="533400"/>
            </a:xfrm>
            <a:custGeom>
              <a:avLst/>
              <a:gdLst/>
              <a:ahLst/>
              <a:cxnLst/>
              <a:rect l="l" t="t" r="r" b="b"/>
              <a:pathLst>
                <a:path w="1066800" h="533400">
                  <a:moveTo>
                    <a:pt x="0" y="88900"/>
                  </a:moveTo>
                  <a:lnTo>
                    <a:pt x="6979" y="54296"/>
                  </a:lnTo>
                  <a:lnTo>
                    <a:pt x="26019" y="26038"/>
                  </a:lnTo>
                  <a:lnTo>
                    <a:pt x="54274" y="6986"/>
                  </a:lnTo>
                  <a:lnTo>
                    <a:pt x="88900" y="0"/>
                  </a:lnTo>
                  <a:lnTo>
                    <a:pt x="977900" y="0"/>
                  </a:lnTo>
                  <a:lnTo>
                    <a:pt x="1012525" y="6986"/>
                  </a:lnTo>
                  <a:lnTo>
                    <a:pt x="1040780" y="26038"/>
                  </a:lnTo>
                  <a:lnTo>
                    <a:pt x="1059820" y="54296"/>
                  </a:lnTo>
                  <a:lnTo>
                    <a:pt x="1066800" y="88900"/>
                  </a:lnTo>
                  <a:lnTo>
                    <a:pt x="1066800" y="444500"/>
                  </a:lnTo>
                  <a:lnTo>
                    <a:pt x="1059820" y="479102"/>
                  </a:lnTo>
                  <a:lnTo>
                    <a:pt x="1040780" y="507360"/>
                  </a:lnTo>
                  <a:lnTo>
                    <a:pt x="1012525" y="526412"/>
                  </a:lnTo>
                  <a:lnTo>
                    <a:pt x="977900" y="533398"/>
                  </a:lnTo>
                  <a:lnTo>
                    <a:pt x="88900" y="533398"/>
                  </a:lnTo>
                  <a:lnTo>
                    <a:pt x="54274" y="526412"/>
                  </a:lnTo>
                  <a:lnTo>
                    <a:pt x="26019" y="507360"/>
                  </a:lnTo>
                  <a:lnTo>
                    <a:pt x="6979" y="479102"/>
                  </a:lnTo>
                  <a:lnTo>
                    <a:pt x="0" y="444500"/>
                  </a:lnTo>
                  <a:lnTo>
                    <a:pt x="0" y="889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40700" y="6007100"/>
              <a:ext cx="254000" cy="25400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7226300" y="6007100"/>
            <a:ext cx="406400" cy="787400"/>
            <a:chOff x="7226300" y="6007100"/>
            <a:chExt cx="406400" cy="787400"/>
          </a:xfrm>
        </p:grpSpPr>
        <p:sp>
          <p:nvSpPr>
            <p:cNvPr id="14" name="object 14"/>
            <p:cNvSpPr/>
            <p:nvPr/>
          </p:nvSpPr>
          <p:spPr>
            <a:xfrm>
              <a:off x="7239000" y="6248400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63500"/>
                  </a:moveTo>
                  <a:lnTo>
                    <a:pt x="4992" y="38785"/>
                  </a:lnTo>
                  <a:lnTo>
                    <a:pt x="18605" y="18600"/>
                  </a:lnTo>
                  <a:lnTo>
                    <a:pt x="38790" y="4990"/>
                  </a:lnTo>
                  <a:lnTo>
                    <a:pt x="63500" y="0"/>
                  </a:lnTo>
                  <a:lnTo>
                    <a:pt x="317500" y="0"/>
                  </a:lnTo>
                  <a:lnTo>
                    <a:pt x="342209" y="4990"/>
                  </a:lnTo>
                  <a:lnTo>
                    <a:pt x="362394" y="18600"/>
                  </a:lnTo>
                  <a:lnTo>
                    <a:pt x="376007" y="38785"/>
                  </a:lnTo>
                  <a:lnTo>
                    <a:pt x="381000" y="63500"/>
                  </a:lnTo>
                  <a:lnTo>
                    <a:pt x="381000" y="469900"/>
                  </a:lnTo>
                  <a:lnTo>
                    <a:pt x="376007" y="494616"/>
                  </a:lnTo>
                  <a:lnTo>
                    <a:pt x="362394" y="514800"/>
                  </a:lnTo>
                  <a:lnTo>
                    <a:pt x="342209" y="528408"/>
                  </a:lnTo>
                  <a:lnTo>
                    <a:pt x="317500" y="533398"/>
                  </a:lnTo>
                  <a:lnTo>
                    <a:pt x="63500" y="533398"/>
                  </a:lnTo>
                  <a:lnTo>
                    <a:pt x="38790" y="528408"/>
                  </a:lnTo>
                  <a:lnTo>
                    <a:pt x="18605" y="514800"/>
                  </a:lnTo>
                  <a:lnTo>
                    <a:pt x="4992" y="494616"/>
                  </a:lnTo>
                  <a:lnTo>
                    <a:pt x="0" y="469900"/>
                  </a:lnTo>
                  <a:lnTo>
                    <a:pt x="0" y="635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02500" y="6007100"/>
              <a:ext cx="254000" cy="254000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4330700" y="6007100"/>
            <a:ext cx="2768600" cy="787400"/>
            <a:chOff x="4330700" y="6007100"/>
            <a:chExt cx="2768600" cy="787400"/>
          </a:xfrm>
        </p:grpSpPr>
        <p:sp>
          <p:nvSpPr>
            <p:cNvPr id="17" name="object 17"/>
            <p:cNvSpPr/>
            <p:nvPr/>
          </p:nvSpPr>
          <p:spPr>
            <a:xfrm>
              <a:off x="4343400" y="6248400"/>
              <a:ext cx="2743200" cy="533400"/>
            </a:xfrm>
            <a:custGeom>
              <a:avLst/>
              <a:gdLst/>
              <a:ahLst/>
              <a:cxnLst/>
              <a:rect l="l" t="t" r="r" b="b"/>
              <a:pathLst>
                <a:path w="2743200" h="533400">
                  <a:moveTo>
                    <a:pt x="0" y="88900"/>
                  </a:moveTo>
                  <a:lnTo>
                    <a:pt x="6979" y="54296"/>
                  </a:lnTo>
                  <a:lnTo>
                    <a:pt x="26019" y="26038"/>
                  </a:lnTo>
                  <a:lnTo>
                    <a:pt x="54274" y="6986"/>
                  </a:lnTo>
                  <a:lnTo>
                    <a:pt x="88900" y="0"/>
                  </a:lnTo>
                  <a:lnTo>
                    <a:pt x="2654300" y="0"/>
                  </a:lnTo>
                  <a:lnTo>
                    <a:pt x="2688925" y="6986"/>
                  </a:lnTo>
                  <a:lnTo>
                    <a:pt x="2717180" y="26038"/>
                  </a:lnTo>
                  <a:lnTo>
                    <a:pt x="2736220" y="54296"/>
                  </a:lnTo>
                  <a:lnTo>
                    <a:pt x="2743200" y="88900"/>
                  </a:lnTo>
                  <a:lnTo>
                    <a:pt x="2743200" y="444500"/>
                  </a:lnTo>
                  <a:lnTo>
                    <a:pt x="2736220" y="479102"/>
                  </a:lnTo>
                  <a:lnTo>
                    <a:pt x="2717180" y="507360"/>
                  </a:lnTo>
                  <a:lnTo>
                    <a:pt x="2688925" y="526412"/>
                  </a:lnTo>
                  <a:lnTo>
                    <a:pt x="2654300" y="533398"/>
                  </a:lnTo>
                  <a:lnTo>
                    <a:pt x="88900" y="533398"/>
                  </a:lnTo>
                  <a:lnTo>
                    <a:pt x="54274" y="526412"/>
                  </a:lnTo>
                  <a:lnTo>
                    <a:pt x="26019" y="507360"/>
                  </a:lnTo>
                  <a:lnTo>
                    <a:pt x="6979" y="479102"/>
                  </a:lnTo>
                  <a:lnTo>
                    <a:pt x="0" y="444500"/>
                  </a:lnTo>
                  <a:lnTo>
                    <a:pt x="0" y="889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9900" y="6007100"/>
              <a:ext cx="254000" cy="254000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3416300" y="6007100"/>
            <a:ext cx="406400" cy="787400"/>
            <a:chOff x="3416300" y="6007100"/>
            <a:chExt cx="406400" cy="787400"/>
          </a:xfrm>
        </p:grpSpPr>
        <p:sp>
          <p:nvSpPr>
            <p:cNvPr id="20" name="object 20"/>
            <p:cNvSpPr/>
            <p:nvPr/>
          </p:nvSpPr>
          <p:spPr>
            <a:xfrm>
              <a:off x="3429000" y="6248400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63500"/>
                  </a:moveTo>
                  <a:lnTo>
                    <a:pt x="4992" y="38785"/>
                  </a:lnTo>
                  <a:lnTo>
                    <a:pt x="18605" y="18600"/>
                  </a:lnTo>
                  <a:lnTo>
                    <a:pt x="38790" y="4990"/>
                  </a:lnTo>
                  <a:lnTo>
                    <a:pt x="63500" y="0"/>
                  </a:lnTo>
                  <a:lnTo>
                    <a:pt x="317500" y="0"/>
                  </a:lnTo>
                  <a:lnTo>
                    <a:pt x="342209" y="4990"/>
                  </a:lnTo>
                  <a:lnTo>
                    <a:pt x="362394" y="18600"/>
                  </a:lnTo>
                  <a:lnTo>
                    <a:pt x="376007" y="38785"/>
                  </a:lnTo>
                  <a:lnTo>
                    <a:pt x="381000" y="63500"/>
                  </a:lnTo>
                  <a:lnTo>
                    <a:pt x="381000" y="469900"/>
                  </a:lnTo>
                  <a:lnTo>
                    <a:pt x="376007" y="494616"/>
                  </a:lnTo>
                  <a:lnTo>
                    <a:pt x="362394" y="514800"/>
                  </a:lnTo>
                  <a:lnTo>
                    <a:pt x="342209" y="528408"/>
                  </a:lnTo>
                  <a:lnTo>
                    <a:pt x="317500" y="533398"/>
                  </a:lnTo>
                  <a:lnTo>
                    <a:pt x="63500" y="533398"/>
                  </a:lnTo>
                  <a:lnTo>
                    <a:pt x="38790" y="528408"/>
                  </a:lnTo>
                  <a:lnTo>
                    <a:pt x="18605" y="514800"/>
                  </a:lnTo>
                  <a:lnTo>
                    <a:pt x="4992" y="494616"/>
                  </a:lnTo>
                  <a:lnTo>
                    <a:pt x="0" y="469900"/>
                  </a:lnTo>
                  <a:lnTo>
                    <a:pt x="0" y="635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2500" y="6007100"/>
              <a:ext cx="254000" cy="254000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3873500" y="6007100"/>
            <a:ext cx="406400" cy="787400"/>
            <a:chOff x="3873500" y="6007100"/>
            <a:chExt cx="406400" cy="787400"/>
          </a:xfrm>
        </p:grpSpPr>
        <p:sp>
          <p:nvSpPr>
            <p:cNvPr id="23" name="object 23"/>
            <p:cNvSpPr/>
            <p:nvPr/>
          </p:nvSpPr>
          <p:spPr>
            <a:xfrm>
              <a:off x="3886200" y="6248400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63500"/>
                  </a:moveTo>
                  <a:lnTo>
                    <a:pt x="4992" y="38785"/>
                  </a:lnTo>
                  <a:lnTo>
                    <a:pt x="18605" y="18600"/>
                  </a:lnTo>
                  <a:lnTo>
                    <a:pt x="38790" y="4990"/>
                  </a:lnTo>
                  <a:lnTo>
                    <a:pt x="63500" y="0"/>
                  </a:lnTo>
                  <a:lnTo>
                    <a:pt x="317500" y="0"/>
                  </a:lnTo>
                  <a:lnTo>
                    <a:pt x="342209" y="4990"/>
                  </a:lnTo>
                  <a:lnTo>
                    <a:pt x="362394" y="18600"/>
                  </a:lnTo>
                  <a:lnTo>
                    <a:pt x="376007" y="38785"/>
                  </a:lnTo>
                  <a:lnTo>
                    <a:pt x="381000" y="63500"/>
                  </a:lnTo>
                  <a:lnTo>
                    <a:pt x="381000" y="469900"/>
                  </a:lnTo>
                  <a:lnTo>
                    <a:pt x="376007" y="494616"/>
                  </a:lnTo>
                  <a:lnTo>
                    <a:pt x="362394" y="514800"/>
                  </a:lnTo>
                  <a:lnTo>
                    <a:pt x="342209" y="528408"/>
                  </a:lnTo>
                  <a:lnTo>
                    <a:pt x="317500" y="533398"/>
                  </a:lnTo>
                  <a:lnTo>
                    <a:pt x="63500" y="533398"/>
                  </a:lnTo>
                  <a:lnTo>
                    <a:pt x="38790" y="528408"/>
                  </a:lnTo>
                  <a:lnTo>
                    <a:pt x="18605" y="514800"/>
                  </a:lnTo>
                  <a:lnTo>
                    <a:pt x="4992" y="494616"/>
                  </a:lnTo>
                  <a:lnTo>
                    <a:pt x="0" y="469900"/>
                  </a:lnTo>
                  <a:lnTo>
                    <a:pt x="0" y="635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49700" y="6007100"/>
              <a:ext cx="254000" cy="25400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2971800" y="5373471"/>
            <a:ext cx="5867400" cy="646430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40"/>
              </a:spcBef>
            </a:pP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TOTAL</a:t>
            </a:r>
            <a:r>
              <a:rPr sz="28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00FF"/>
                </a:solidFill>
                <a:latin typeface="Calibri"/>
                <a:cs typeface="Calibri"/>
              </a:rPr>
              <a:t>5</a:t>
            </a:r>
            <a:r>
              <a:rPr sz="3600" b="1" spc="-204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elements</a:t>
            </a:r>
            <a:r>
              <a:rPr sz="2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8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2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object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743200" y="1229385"/>
            <a:ext cx="6400800" cy="523240"/>
          </a:xfrm>
          <a:prstGeom prst="rect">
            <a:avLst/>
          </a:prstGeom>
          <a:solidFill>
            <a:srgbClr val="CCFFCC"/>
          </a:solidFill>
        </p:spPr>
        <p:txBody>
          <a:bodyPr vert="horz" wrap="square" lIns="0" tIns="2286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0"/>
              </a:spcBef>
            </a:pPr>
            <a:r>
              <a:rPr sz="2800" b="1" spc="-20" dirty="0">
                <a:latin typeface="Calibri"/>
                <a:cs typeface="Calibri"/>
              </a:rPr>
              <a:t>len()</a:t>
            </a:r>
            <a:r>
              <a:rPr sz="2800" b="1" spc="-1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function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counts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no.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elements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10" dirty="0">
                <a:latin typeface="Calibri"/>
                <a:cs typeface="Calibri"/>
              </a:rPr>
              <a:t> Tuple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0" y="1631797"/>
            <a:ext cx="2667000" cy="49555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193040">
              <a:lnSpc>
                <a:spcPct val="100000"/>
              </a:lnSpc>
              <a:spcBef>
                <a:spcPts val="193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Tuples</a:t>
            </a:r>
            <a:r>
              <a:rPr sz="1800" b="1" u="sng" spc="-7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10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 marR="358140">
              <a:lnSpc>
                <a:spcPts val="3840"/>
              </a:lnSpc>
              <a:spcBef>
                <a:spcPts val="80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91440">
              <a:lnSpc>
                <a:spcPts val="4165"/>
              </a:lnSpc>
            </a:pPr>
            <a:r>
              <a:rPr sz="3600" b="1" dirty="0">
                <a:solidFill>
                  <a:srgbClr val="FFFF00"/>
                </a:solidFill>
                <a:latin typeface="Calibri"/>
                <a:cs typeface="Calibri"/>
              </a:rPr>
              <a:t>len()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1800" spc="-8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tuple(),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endParaRPr sz="1800">
              <a:latin typeface="Calibri"/>
              <a:cs typeface="Calibri"/>
            </a:endParaRPr>
          </a:p>
          <a:p>
            <a:pPr marL="91440" marR="476884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18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sorted(),min(),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max(),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sum()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18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14650" y="3524250"/>
            <a:ext cx="6115050" cy="2552700"/>
            <a:chOff x="2914650" y="3524250"/>
            <a:chExt cx="6115050" cy="25527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0850" y="3603977"/>
              <a:ext cx="5953125" cy="235937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43225" y="3552825"/>
              <a:ext cx="6057900" cy="2495550"/>
            </a:xfrm>
            <a:custGeom>
              <a:avLst/>
              <a:gdLst/>
              <a:ahLst/>
              <a:cxnLst/>
              <a:rect l="l" t="t" r="r" b="b"/>
              <a:pathLst>
                <a:path w="6057900" h="2495550">
                  <a:moveTo>
                    <a:pt x="0" y="2495550"/>
                  </a:moveTo>
                  <a:lnTo>
                    <a:pt x="6057900" y="2495550"/>
                  </a:lnTo>
                  <a:lnTo>
                    <a:pt x="6057900" y="0"/>
                  </a:lnTo>
                  <a:lnTo>
                    <a:pt x="0" y="0"/>
                  </a:lnTo>
                  <a:lnTo>
                    <a:pt x="0" y="24955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540" y="9016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240" y="1417192"/>
            <a:ext cx="2578735" cy="22860"/>
          </a:xfrm>
          <a:custGeom>
            <a:avLst/>
            <a:gdLst/>
            <a:ahLst/>
            <a:cxnLst/>
            <a:rect l="l" t="t" r="r" b="b"/>
            <a:pathLst>
              <a:path w="2578735" h="22859">
                <a:moveTo>
                  <a:pt x="2578608" y="0"/>
                </a:moveTo>
                <a:lnTo>
                  <a:pt x="0" y="0"/>
                </a:lnTo>
                <a:lnTo>
                  <a:pt x="0" y="22860"/>
                </a:lnTo>
                <a:lnTo>
                  <a:pt x="2578608" y="22860"/>
                </a:lnTo>
                <a:lnTo>
                  <a:pt x="25786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61694" y="-6908"/>
            <a:ext cx="68230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65854" algn="l"/>
              </a:tabLst>
            </a:pPr>
            <a:r>
              <a:rPr sz="2800" dirty="0"/>
              <a:t>Functions</a:t>
            </a:r>
            <a:r>
              <a:rPr sz="2800" spc="-80" dirty="0"/>
              <a:t> </a:t>
            </a:r>
            <a:r>
              <a:rPr sz="2800" dirty="0"/>
              <a:t>/</a:t>
            </a:r>
            <a:r>
              <a:rPr sz="2800" spc="-80" dirty="0"/>
              <a:t> </a:t>
            </a:r>
            <a:r>
              <a:rPr sz="2800" dirty="0"/>
              <a:t>Methods</a:t>
            </a:r>
            <a:r>
              <a:rPr sz="2800" spc="-70" dirty="0"/>
              <a:t> </a:t>
            </a:r>
            <a:r>
              <a:rPr sz="2800" spc="-35" dirty="0"/>
              <a:t>on</a:t>
            </a:r>
            <a:r>
              <a:rPr sz="2800" dirty="0"/>
              <a:t>	</a:t>
            </a:r>
            <a:r>
              <a:rPr sz="4400" spc="-50" dirty="0"/>
              <a:t>Tuple-</a:t>
            </a:r>
            <a:r>
              <a:rPr sz="48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tuple()</a:t>
            </a:r>
            <a:endParaRPr sz="4800"/>
          </a:p>
        </p:txBody>
      </p:sp>
      <p:grpSp>
        <p:nvGrpSpPr>
          <p:cNvPr id="9" name="object 9"/>
          <p:cNvGrpSpPr/>
          <p:nvPr/>
        </p:nvGrpSpPr>
        <p:grpSpPr>
          <a:xfrm>
            <a:off x="7113143" y="1974850"/>
            <a:ext cx="1961514" cy="1551940"/>
            <a:chOff x="7113143" y="1974850"/>
            <a:chExt cx="1961514" cy="1551940"/>
          </a:xfrm>
        </p:grpSpPr>
        <p:sp>
          <p:nvSpPr>
            <p:cNvPr id="10" name="object 10"/>
            <p:cNvSpPr/>
            <p:nvPr/>
          </p:nvSpPr>
          <p:spPr>
            <a:xfrm>
              <a:off x="7119493" y="1981200"/>
              <a:ext cx="1948814" cy="1539240"/>
            </a:xfrm>
            <a:custGeom>
              <a:avLst/>
              <a:gdLst/>
              <a:ahLst/>
              <a:cxnLst/>
              <a:rect l="l" t="t" r="r" b="b"/>
              <a:pathLst>
                <a:path w="1948815" h="1539239">
                  <a:moveTo>
                    <a:pt x="1948306" y="0"/>
                  </a:moveTo>
                  <a:lnTo>
                    <a:pt x="0" y="0"/>
                  </a:lnTo>
                  <a:lnTo>
                    <a:pt x="0" y="1538859"/>
                  </a:lnTo>
                  <a:lnTo>
                    <a:pt x="1948306" y="1538859"/>
                  </a:lnTo>
                  <a:lnTo>
                    <a:pt x="194830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119493" y="1981200"/>
              <a:ext cx="1948814" cy="1539240"/>
            </a:xfrm>
            <a:custGeom>
              <a:avLst/>
              <a:gdLst/>
              <a:ahLst/>
              <a:cxnLst/>
              <a:rect l="l" t="t" r="r" b="b"/>
              <a:pathLst>
                <a:path w="1948815" h="1539239">
                  <a:moveTo>
                    <a:pt x="0" y="1538859"/>
                  </a:moveTo>
                  <a:lnTo>
                    <a:pt x="1948306" y="1538859"/>
                  </a:lnTo>
                  <a:lnTo>
                    <a:pt x="1948306" y="0"/>
                  </a:lnTo>
                  <a:lnTo>
                    <a:pt x="0" y="0"/>
                  </a:lnTo>
                  <a:lnTo>
                    <a:pt x="0" y="1538859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895600" y="838238"/>
          <a:ext cx="6248399" cy="2680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24020"/>
                <a:gridCol w="1948179"/>
                <a:gridCol w="76200"/>
              </a:tblGrid>
              <a:tr h="1142365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20" dirty="0">
                          <a:latin typeface="Calibri"/>
                          <a:cs typeface="Calibri"/>
                        </a:rPr>
                        <a:t>tuple()</a:t>
                      </a:r>
                      <a:r>
                        <a:rPr sz="2800" b="1" spc="-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function</a:t>
                      </a:r>
                      <a:r>
                        <a:rPr sz="2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creates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Tuple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object.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Tuple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object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collection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ordered 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and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changeable.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386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 marR="168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tuple()</a:t>
                      </a:r>
                      <a:r>
                        <a:rPr sz="20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function takes elements/values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inside</a:t>
                      </a:r>
                      <a:r>
                        <a:rPr sz="1800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parantheses</a:t>
                      </a:r>
                      <a:r>
                        <a:rPr sz="1800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i.e.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0000"/>
                      </a:solidFill>
                      <a:prstDash val="solid"/>
                    </a:lnR>
                    <a:lnT w="12700">
                      <a:solidFill>
                        <a:srgbClr val="FF0000"/>
                      </a:solidFill>
                      <a:prstDash val="soli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2889250" y="6143766"/>
            <a:ext cx="6261100" cy="659130"/>
            <a:chOff x="2889250" y="6143766"/>
            <a:chExt cx="6261100" cy="659130"/>
          </a:xfrm>
        </p:grpSpPr>
        <p:sp>
          <p:nvSpPr>
            <p:cNvPr id="14" name="object 14"/>
            <p:cNvSpPr/>
            <p:nvPr/>
          </p:nvSpPr>
          <p:spPr>
            <a:xfrm>
              <a:off x="2895600" y="6150116"/>
              <a:ext cx="6248400" cy="646430"/>
            </a:xfrm>
            <a:custGeom>
              <a:avLst/>
              <a:gdLst/>
              <a:ahLst/>
              <a:cxnLst/>
              <a:rect l="l" t="t" r="r" b="b"/>
              <a:pathLst>
                <a:path w="6248400" h="646429">
                  <a:moveTo>
                    <a:pt x="6248400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6248400" y="646328"/>
                  </a:lnTo>
                  <a:lnTo>
                    <a:pt x="6248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95600" y="6150116"/>
              <a:ext cx="6248400" cy="646430"/>
            </a:xfrm>
            <a:custGeom>
              <a:avLst/>
              <a:gdLst/>
              <a:ahLst/>
              <a:cxnLst/>
              <a:rect l="l" t="t" r="r" b="b"/>
              <a:pathLst>
                <a:path w="6248400" h="646429">
                  <a:moveTo>
                    <a:pt x="6248400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6248400" y="646328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974975" y="6169253"/>
            <a:ext cx="57708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NOTE: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Python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language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case-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sensitive.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18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object</a:t>
            </a:r>
            <a:r>
              <a:rPr sz="18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8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so,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small</a:t>
            </a:r>
            <a:r>
              <a:rPr sz="18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letters</a:t>
            </a:r>
            <a:r>
              <a:rPr sz="1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gives</a:t>
            </a:r>
            <a:r>
              <a:rPr sz="18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18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error.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11300" y="2089573"/>
            <a:ext cx="3876058" cy="1362004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2924175" y="2028825"/>
            <a:ext cx="4038600" cy="1504950"/>
          </a:xfrm>
          <a:custGeom>
            <a:avLst/>
            <a:gdLst/>
            <a:ahLst/>
            <a:cxnLst/>
            <a:rect l="l" t="t" r="r" b="b"/>
            <a:pathLst>
              <a:path w="4038600" h="1504950">
                <a:moveTo>
                  <a:pt x="0" y="1504950"/>
                </a:moveTo>
                <a:lnTo>
                  <a:pt x="4038600" y="1504950"/>
                </a:lnTo>
                <a:lnTo>
                  <a:pt x="4038600" y="0"/>
                </a:lnTo>
                <a:lnTo>
                  <a:pt x="0" y="0"/>
                </a:lnTo>
                <a:lnTo>
                  <a:pt x="0" y="1504950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7934070" y="5487670"/>
            <a:ext cx="665480" cy="863600"/>
            <a:chOff x="7934070" y="5487670"/>
            <a:chExt cx="665480" cy="863600"/>
          </a:xfrm>
        </p:grpSpPr>
        <p:sp>
          <p:nvSpPr>
            <p:cNvPr id="20" name="object 20"/>
            <p:cNvSpPr/>
            <p:nvPr/>
          </p:nvSpPr>
          <p:spPr>
            <a:xfrm>
              <a:off x="7946770" y="5500370"/>
              <a:ext cx="640080" cy="486409"/>
            </a:xfrm>
            <a:custGeom>
              <a:avLst/>
              <a:gdLst/>
              <a:ahLst/>
              <a:cxnLst/>
              <a:rect l="l" t="t" r="r" b="b"/>
              <a:pathLst>
                <a:path w="640079" h="486410">
                  <a:moveTo>
                    <a:pt x="577957" y="228498"/>
                  </a:moveTo>
                  <a:lnTo>
                    <a:pt x="159130" y="228498"/>
                  </a:lnTo>
                  <a:lnTo>
                    <a:pt x="220481" y="233147"/>
                  </a:lnTo>
                  <a:lnTo>
                    <a:pt x="278892" y="240925"/>
                  </a:lnTo>
                  <a:lnTo>
                    <a:pt x="334055" y="251667"/>
                  </a:lnTo>
                  <a:lnTo>
                    <a:pt x="385665" y="265208"/>
                  </a:lnTo>
                  <a:lnTo>
                    <a:pt x="433413" y="281384"/>
                  </a:lnTo>
                  <a:lnTo>
                    <a:pt x="476994" y="300030"/>
                  </a:lnTo>
                  <a:lnTo>
                    <a:pt x="516099" y="320983"/>
                  </a:lnTo>
                  <a:lnTo>
                    <a:pt x="550423" y="344077"/>
                  </a:lnTo>
                  <a:lnTo>
                    <a:pt x="579658" y="369148"/>
                  </a:lnTo>
                  <a:lnTo>
                    <a:pt x="621634" y="424564"/>
                  </a:lnTo>
                  <a:lnTo>
                    <a:pt x="639572" y="485914"/>
                  </a:lnTo>
                  <a:lnTo>
                    <a:pt x="627506" y="333565"/>
                  </a:lnTo>
                  <a:lnTo>
                    <a:pt x="621696" y="302233"/>
                  </a:lnTo>
                  <a:lnTo>
                    <a:pt x="609569" y="272220"/>
                  </a:lnTo>
                  <a:lnTo>
                    <a:pt x="591431" y="243690"/>
                  </a:lnTo>
                  <a:lnTo>
                    <a:pt x="577957" y="228498"/>
                  </a:lnTo>
                  <a:close/>
                </a:path>
                <a:path w="640079" h="486410">
                  <a:moveTo>
                    <a:pt x="140843" y="0"/>
                  </a:moveTo>
                  <a:lnTo>
                    <a:pt x="0" y="154851"/>
                  </a:lnTo>
                  <a:lnTo>
                    <a:pt x="165226" y="304672"/>
                  </a:lnTo>
                  <a:lnTo>
                    <a:pt x="159130" y="228498"/>
                  </a:lnTo>
                  <a:lnTo>
                    <a:pt x="577957" y="228498"/>
                  </a:lnTo>
                  <a:lnTo>
                    <a:pt x="538351" y="191740"/>
                  </a:lnTo>
                  <a:lnTo>
                    <a:pt x="504022" y="168648"/>
                  </a:lnTo>
                  <a:lnTo>
                    <a:pt x="464909" y="147699"/>
                  </a:lnTo>
                  <a:lnTo>
                    <a:pt x="421319" y="129056"/>
                  </a:lnTo>
                  <a:lnTo>
                    <a:pt x="373558" y="112884"/>
                  </a:lnTo>
                  <a:lnTo>
                    <a:pt x="321932" y="99347"/>
                  </a:lnTo>
                  <a:lnTo>
                    <a:pt x="266750" y="88612"/>
                  </a:lnTo>
                  <a:lnTo>
                    <a:pt x="208316" y="80841"/>
                  </a:lnTo>
                  <a:lnTo>
                    <a:pt x="146938" y="76199"/>
                  </a:lnTo>
                  <a:lnTo>
                    <a:pt x="14084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989061" y="5911672"/>
              <a:ext cx="598170" cy="427355"/>
            </a:xfrm>
            <a:custGeom>
              <a:avLst/>
              <a:gdLst/>
              <a:ahLst/>
              <a:cxnLst/>
              <a:rect l="l" t="t" r="r" b="b"/>
              <a:pathLst>
                <a:path w="598170" h="427354">
                  <a:moveTo>
                    <a:pt x="571754" y="0"/>
                  </a:moveTo>
                  <a:lnTo>
                    <a:pt x="536057" y="57937"/>
                  </a:lnTo>
                  <a:lnTo>
                    <a:pt x="481141" y="111498"/>
                  </a:lnTo>
                  <a:lnTo>
                    <a:pt x="447205" y="136287"/>
                  </a:lnTo>
                  <a:lnTo>
                    <a:pt x="409341" y="159561"/>
                  </a:lnTo>
                  <a:lnTo>
                    <a:pt x="367839" y="181181"/>
                  </a:lnTo>
                  <a:lnTo>
                    <a:pt x="322992" y="201005"/>
                  </a:lnTo>
                  <a:lnTo>
                    <a:pt x="275091" y="218895"/>
                  </a:lnTo>
                  <a:lnTo>
                    <a:pt x="224429" y="234709"/>
                  </a:lnTo>
                  <a:lnTo>
                    <a:pt x="171297" y="248308"/>
                  </a:lnTo>
                  <a:lnTo>
                    <a:pt x="115986" y="259550"/>
                  </a:lnTo>
                  <a:lnTo>
                    <a:pt x="58790" y="268297"/>
                  </a:lnTo>
                  <a:lnTo>
                    <a:pt x="0" y="274408"/>
                  </a:lnTo>
                  <a:lnTo>
                    <a:pt x="12192" y="426758"/>
                  </a:lnTo>
                  <a:lnTo>
                    <a:pt x="50770" y="423058"/>
                  </a:lnTo>
                  <a:lnTo>
                    <a:pt x="89074" y="418160"/>
                  </a:lnTo>
                  <a:lnTo>
                    <a:pt x="126974" y="412081"/>
                  </a:lnTo>
                  <a:lnTo>
                    <a:pt x="226919" y="389755"/>
                  </a:lnTo>
                  <a:lnTo>
                    <a:pt x="285517" y="371902"/>
                  </a:lnTo>
                  <a:lnTo>
                    <a:pt x="339882" y="351525"/>
                  </a:lnTo>
                  <a:lnTo>
                    <a:pt x="389767" y="328871"/>
                  </a:lnTo>
                  <a:lnTo>
                    <a:pt x="434923" y="304186"/>
                  </a:lnTo>
                  <a:lnTo>
                    <a:pt x="475101" y="277718"/>
                  </a:lnTo>
                  <a:lnTo>
                    <a:pt x="510054" y="249714"/>
                  </a:lnTo>
                  <a:lnTo>
                    <a:pt x="539534" y="220420"/>
                  </a:lnTo>
                  <a:lnTo>
                    <a:pt x="563290" y="190084"/>
                  </a:lnTo>
                  <a:lnTo>
                    <a:pt x="592643" y="127272"/>
                  </a:lnTo>
                  <a:lnTo>
                    <a:pt x="597743" y="95289"/>
                  </a:lnTo>
                  <a:lnTo>
                    <a:pt x="596127" y="63252"/>
                  </a:lnTo>
                  <a:lnTo>
                    <a:pt x="587546" y="31406"/>
                  </a:lnTo>
                  <a:lnTo>
                    <a:pt x="571754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946770" y="5500370"/>
              <a:ext cx="640080" cy="838200"/>
            </a:xfrm>
            <a:custGeom>
              <a:avLst/>
              <a:gdLst/>
              <a:ahLst/>
              <a:cxnLst/>
              <a:rect l="l" t="t" r="r" b="b"/>
              <a:pathLst>
                <a:path w="640079" h="838200">
                  <a:moveTo>
                    <a:pt x="639572" y="485914"/>
                  </a:moveTo>
                  <a:lnTo>
                    <a:pt x="621634" y="424564"/>
                  </a:lnTo>
                  <a:lnTo>
                    <a:pt x="579658" y="369148"/>
                  </a:lnTo>
                  <a:lnTo>
                    <a:pt x="550423" y="344077"/>
                  </a:lnTo>
                  <a:lnTo>
                    <a:pt x="516099" y="320983"/>
                  </a:lnTo>
                  <a:lnTo>
                    <a:pt x="476994" y="300030"/>
                  </a:lnTo>
                  <a:lnTo>
                    <a:pt x="433413" y="281384"/>
                  </a:lnTo>
                  <a:lnTo>
                    <a:pt x="385665" y="265208"/>
                  </a:lnTo>
                  <a:lnTo>
                    <a:pt x="334055" y="251667"/>
                  </a:lnTo>
                  <a:lnTo>
                    <a:pt x="278892" y="240925"/>
                  </a:lnTo>
                  <a:lnTo>
                    <a:pt x="220481" y="233147"/>
                  </a:lnTo>
                  <a:lnTo>
                    <a:pt x="159130" y="228498"/>
                  </a:lnTo>
                  <a:lnTo>
                    <a:pt x="165226" y="304672"/>
                  </a:lnTo>
                  <a:lnTo>
                    <a:pt x="0" y="154851"/>
                  </a:lnTo>
                  <a:lnTo>
                    <a:pt x="140843" y="0"/>
                  </a:lnTo>
                  <a:lnTo>
                    <a:pt x="146938" y="76199"/>
                  </a:lnTo>
                  <a:lnTo>
                    <a:pt x="208316" y="80841"/>
                  </a:lnTo>
                  <a:lnTo>
                    <a:pt x="266750" y="88612"/>
                  </a:lnTo>
                  <a:lnTo>
                    <a:pt x="321932" y="99347"/>
                  </a:lnTo>
                  <a:lnTo>
                    <a:pt x="373558" y="112884"/>
                  </a:lnTo>
                  <a:lnTo>
                    <a:pt x="421319" y="129056"/>
                  </a:lnTo>
                  <a:lnTo>
                    <a:pt x="464909" y="147699"/>
                  </a:lnTo>
                  <a:lnTo>
                    <a:pt x="504022" y="168648"/>
                  </a:lnTo>
                  <a:lnTo>
                    <a:pt x="538351" y="191740"/>
                  </a:lnTo>
                  <a:lnTo>
                    <a:pt x="567590" y="216809"/>
                  </a:lnTo>
                  <a:lnTo>
                    <a:pt x="609569" y="272220"/>
                  </a:lnTo>
                  <a:lnTo>
                    <a:pt x="627506" y="333565"/>
                  </a:lnTo>
                  <a:lnTo>
                    <a:pt x="639572" y="485914"/>
                  </a:lnTo>
                  <a:lnTo>
                    <a:pt x="638917" y="517198"/>
                  </a:lnTo>
                  <a:lnTo>
                    <a:pt x="632100" y="548071"/>
                  </a:lnTo>
                  <a:lnTo>
                    <a:pt x="601158" y="607877"/>
                  </a:lnTo>
                  <a:lnTo>
                    <a:pt x="549100" y="663917"/>
                  </a:lnTo>
                  <a:lnTo>
                    <a:pt x="515889" y="690082"/>
                  </a:lnTo>
                  <a:lnTo>
                    <a:pt x="478281" y="714775"/>
                  </a:lnTo>
                  <a:lnTo>
                    <a:pt x="436572" y="737817"/>
                  </a:lnTo>
                  <a:lnTo>
                    <a:pt x="391056" y="759033"/>
                  </a:lnTo>
                  <a:lnTo>
                    <a:pt x="342026" y="778246"/>
                  </a:lnTo>
                  <a:lnTo>
                    <a:pt x="289778" y="795278"/>
                  </a:lnTo>
                  <a:lnTo>
                    <a:pt x="234605" y="809952"/>
                  </a:lnTo>
                  <a:lnTo>
                    <a:pt x="176802" y="822092"/>
                  </a:lnTo>
                  <a:lnTo>
                    <a:pt x="116663" y="831520"/>
                  </a:lnTo>
                  <a:lnTo>
                    <a:pt x="54482" y="838060"/>
                  </a:lnTo>
                  <a:lnTo>
                    <a:pt x="42290" y="685711"/>
                  </a:lnTo>
                  <a:lnTo>
                    <a:pt x="101081" y="679600"/>
                  </a:lnTo>
                  <a:lnTo>
                    <a:pt x="158277" y="670853"/>
                  </a:lnTo>
                  <a:lnTo>
                    <a:pt x="213588" y="659610"/>
                  </a:lnTo>
                  <a:lnTo>
                    <a:pt x="266720" y="646011"/>
                  </a:lnTo>
                  <a:lnTo>
                    <a:pt x="317382" y="630197"/>
                  </a:lnTo>
                  <a:lnTo>
                    <a:pt x="365283" y="612308"/>
                  </a:lnTo>
                  <a:lnTo>
                    <a:pt x="410130" y="592483"/>
                  </a:lnTo>
                  <a:lnTo>
                    <a:pt x="451632" y="570864"/>
                  </a:lnTo>
                  <a:lnTo>
                    <a:pt x="489496" y="547589"/>
                  </a:lnTo>
                  <a:lnTo>
                    <a:pt x="523432" y="522800"/>
                  </a:lnTo>
                  <a:lnTo>
                    <a:pt x="553146" y="496637"/>
                  </a:lnTo>
                  <a:lnTo>
                    <a:pt x="598744" y="440747"/>
                  </a:lnTo>
                  <a:lnTo>
                    <a:pt x="614045" y="411302"/>
                  </a:lnTo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0" y="1631759"/>
            <a:ext cx="2819400" cy="50171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193040">
              <a:lnSpc>
                <a:spcPct val="100000"/>
              </a:lnSpc>
              <a:spcBef>
                <a:spcPts val="193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Tuples</a:t>
            </a:r>
            <a:r>
              <a:rPr sz="1800" b="1" u="sng" spc="-7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10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 marR="182880">
              <a:lnSpc>
                <a:spcPts val="3840"/>
              </a:lnSpc>
              <a:spcBef>
                <a:spcPts val="80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Functions/m ethods</a:t>
            </a:r>
            <a:endParaRPr sz="3200">
              <a:latin typeface="Calibri"/>
              <a:cs typeface="Calibri"/>
            </a:endParaRPr>
          </a:p>
          <a:p>
            <a:pPr marL="91440">
              <a:lnSpc>
                <a:spcPts val="4615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FF00"/>
                </a:solidFill>
                <a:latin typeface="Calibri"/>
                <a:cs typeface="Calibri"/>
              </a:rPr>
              <a:t>tuple()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 marL="91440" marR="153670">
              <a:lnSpc>
                <a:spcPct val="100000"/>
              </a:lnSpc>
              <a:spcBef>
                <a:spcPts val="13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18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index(), sorted(),min(),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max(),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sum()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18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3540" y="2579065"/>
            <a:ext cx="7974965" cy="3715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latin typeface="Wingdings"/>
                <a:cs typeface="Wingdings"/>
              </a:rPr>
              <a:t>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Tuples</a:t>
            </a:r>
            <a:r>
              <a:rPr sz="22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Introduction: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Definition,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Creation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Tuple,</a:t>
            </a:r>
            <a:endParaRPr sz="2200">
              <a:latin typeface="Calibri"/>
              <a:cs typeface="Calibri"/>
            </a:endParaRPr>
          </a:p>
          <a:p>
            <a:pPr marL="3670935">
              <a:lnSpc>
                <a:spcPct val="100000"/>
              </a:lnSpc>
            </a:pPr>
            <a:r>
              <a:rPr sz="2200" spc="-30" dirty="0">
                <a:latin typeface="Calibri"/>
                <a:cs typeface="Calibri"/>
              </a:rPr>
              <a:t>Traversal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Tuple.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35"/>
              </a:lnSpc>
              <a:spcBef>
                <a:spcPts val="15"/>
              </a:spcBef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Operations</a:t>
            </a:r>
            <a:r>
              <a:rPr sz="220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2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Tuple</a:t>
            </a:r>
            <a:r>
              <a:rPr sz="22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concatenation/joining,</a:t>
            </a:r>
            <a:endParaRPr sz="2200">
              <a:latin typeface="Calibri"/>
              <a:cs typeface="Calibri"/>
            </a:endParaRPr>
          </a:p>
          <a:p>
            <a:pPr marL="3670935">
              <a:lnSpc>
                <a:spcPts val="2635"/>
              </a:lnSpc>
            </a:pPr>
            <a:r>
              <a:rPr sz="2200" spc="-10" dirty="0">
                <a:latin typeface="Calibri"/>
                <a:cs typeface="Calibri"/>
              </a:rPr>
              <a:t>repetition/replication,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membership;</a:t>
            </a:r>
            <a:endParaRPr sz="2200">
              <a:latin typeface="Calibri"/>
              <a:cs typeface="Calibri"/>
            </a:endParaRPr>
          </a:p>
          <a:p>
            <a:pPr marR="1811655" algn="r">
              <a:lnSpc>
                <a:spcPts val="2635"/>
              </a:lnSpc>
              <a:spcBef>
                <a:spcPts val="15"/>
              </a:spcBef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Functions/methods–</a:t>
            </a:r>
            <a:r>
              <a:rPr sz="22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len(),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tuple(),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count(),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index(),</a:t>
            </a:r>
            <a:endParaRPr sz="2200">
              <a:latin typeface="Calibri"/>
              <a:cs typeface="Calibri"/>
            </a:endParaRPr>
          </a:p>
          <a:p>
            <a:pPr marR="1819275" algn="r">
              <a:lnSpc>
                <a:spcPts val="2635"/>
              </a:lnSpc>
              <a:tabLst>
                <a:tab pos="2743200" algn="l"/>
              </a:tabLst>
            </a:pPr>
            <a:r>
              <a:rPr sz="2200" spc="-10" dirty="0">
                <a:latin typeface="Calibri"/>
                <a:cs typeface="Calibri"/>
              </a:rPr>
              <a:t>sorted(),min(),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max(),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sum()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Tuples</a:t>
            </a:r>
            <a:r>
              <a:rPr sz="22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Slicing;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20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Nested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Tuples;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finding</a:t>
            </a:r>
            <a:r>
              <a:rPr sz="22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2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maximum,</a:t>
            </a:r>
            <a:r>
              <a:rPr sz="22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minimum,</a:t>
            </a:r>
            <a:r>
              <a:rPr sz="22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mean</a:t>
            </a:r>
            <a:r>
              <a:rPr sz="22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2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values</a:t>
            </a:r>
            <a:r>
              <a:rPr sz="22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stored</a:t>
            </a:r>
            <a:r>
              <a:rPr sz="22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Tuple</a:t>
            </a:r>
            <a:endParaRPr sz="2200">
              <a:latin typeface="Calibri"/>
              <a:cs typeface="Calibri"/>
            </a:endParaRPr>
          </a:p>
          <a:p>
            <a:pPr marL="74930">
              <a:lnSpc>
                <a:spcPct val="100000"/>
              </a:lnSpc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Linear</a:t>
            </a:r>
            <a:r>
              <a:rPr sz="22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Search</a:t>
            </a:r>
            <a:r>
              <a:rPr sz="22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2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Tuple</a:t>
            </a:r>
            <a:r>
              <a:rPr sz="22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2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numbers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C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ounting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2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frequency</a:t>
            </a:r>
            <a:r>
              <a:rPr sz="22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2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elements</a:t>
            </a:r>
            <a:r>
              <a:rPr sz="22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2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2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Tuple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31215" y="1066761"/>
            <a:ext cx="6207760" cy="1448435"/>
            <a:chOff x="631215" y="1066761"/>
            <a:chExt cx="6207760" cy="1448435"/>
          </a:xfrm>
        </p:grpSpPr>
        <p:sp>
          <p:nvSpPr>
            <p:cNvPr id="5" name="object 5"/>
            <p:cNvSpPr/>
            <p:nvPr/>
          </p:nvSpPr>
          <p:spPr>
            <a:xfrm>
              <a:off x="631215" y="1929828"/>
              <a:ext cx="2493010" cy="584835"/>
            </a:xfrm>
            <a:custGeom>
              <a:avLst/>
              <a:gdLst/>
              <a:ahLst/>
              <a:cxnLst/>
              <a:rect l="l" t="t" r="r" b="b"/>
              <a:pathLst>
                <a:path w="2493010" h="584835">
                  <a:moveTo>
                    <a:pt x="2493010" y="0"/>
                  </a:moveTo>
                  <a:lnTo>
                    <a:pt x="0" y="0"/>
                  </a:lnTo>
                  <a:lnTo>
                    <a:pt x="0" y="584771"/>
                  </a:lnTo>
                  <a:lnTo>
                    <a:pt x="2493010" y="584771"/>
                  </a:lnTo>
                  <a:lnTo>
                    <a:pt x="2493010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29813" y="1066761"/>
              <a:ext cx="4009390" cy="831215"/>
            </a:xfrm>
            <a:custGeom>
              <a:avLst/>
              <a:gdLst/>
              <a:ahLst/>
              <a:cxnLst/>
              <a:rect l="l" t="t" r="r" b="b"/>
              <a:pathLst>
                <a:path w="4009390" h="831214">
                  <a:moveTo>
                    <a:pt x="4009009" y="0"/>
                  </a:moveTo>
                  <a:lnTo>
                    <a:pt x="0" y="0"/>
                  </a:lnTo>
                  <a:lnTo>
                    <a:pt x="0" y="830999"/>
                  </a:lnTo>
                  <a:lnTo>
                    <a:pt x="4009009" y="830999"/>
                  </a:lnTo>
                  <a:lnTo>
                    <a:pt x="4009009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09980" y="842599"/>
            <a:ext cx="6008370" cy="1609090"/>
          </a:xfrm>
          <a:prstGeom prst="rect">
            <a:avLst/>
          </a:prstGeom>
        </p:spPr>
        <p:txBody>
          <a:bodyPr vert="horz" wrap="square" lIns="0" tIns="230504" rIns="0" bIns="0" rtlCol="0">
            <a:spAutoFit/>
          </a:bodyPr>
          <a:lstStyle/>
          <a:p>
            <a:pPr marL="2211705">
              <a:lnSpc>
                <a:spcPct val="100000"/>
              </a:lnSpc>
              <a:spcBef>
                <a:spcPts val="1814"/>
              </a:spcBef>
            </a:pPr>
            <a:r>
              <a:rPr sz="4800" b="1" u="sng" spc="-20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TUPLES</a:t>
            </a:r>
            <a:r>
              <a:rPr sz="4800" b="1" u="sng" spc="-280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in</a:t>
            </a:r>
            <a:r>
              <a:rPr sz="3600" b="1" u="sng" spc="5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Python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32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XI</a:t>
            </a:r>
            <a:r>
              <a:rPr sz="3200" b="1" u="sng" spc="-1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CS</a:t>
            </a:r>
            <a:r>
              <a:rPr sz="3200" b="1" u="sng" spc="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2020-21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358900" y="0"/>
            <a:ext cx="6578600" cy="1245235"/>
            <a:chOff x="1358900" y="0"/>
            <a:chExt cx="6578600" cy="1245235"/>
          </a:xfrm>
        </p:grpSpPr>
        <p:sp>
          <p:nvSpPr>
            <p:cNvPr id="9" name="object 9"/>
            <p:cNvSpPr/>
            <p:nvPr/>
          </p:nvSpPr>
          <p:spPr>
            <a:xfrm>
              <a:off x="1371600" y="76200"/>
              <a:ext cx="6553200" cy="1148080"/>
            </a:xfrm>
            <a:custGeom>
              <a:avLst/>
              <a:gdLst/>
              <a:ahLst/>
              <a:cxnLst/>
              <a:rect l="l" t="t" r="r" b="b"/>
              <a:pathLst>
                <a:path w="6553200" h="1148080">
                  <a:moveTo>
                    <a:pt x="6361938" y="0"/>
                  </a:moveTo>
                  <a:lnTo>
                    <a:pt x="191262" y="0"/>
                  </a:lnTo>
                  <a:lnTo>
                    <a:pt x="147397" y="5049"/>
                  </a:lnTo>
                  <a:lnTo>
                    <a:pt x="107135" y="19434"/>
                  </a:lnTo>
                  <a:lnTo>
                    <a:pt x="71623" y="42007"/>
                  </a:lnTo>
                  <a:lnTo>
                    <a:pt x="42007" y="71623"/>
                  </a:lnTo>
                  <a:lnTo>
                    <a:pt x="19434" y="107135"/>
                  </a:lnTo>
                  <a:lnTo>
                    <a:pt x="5049" y="147397"/>
                  </a:lnTo>
                  <a:lnTo>
                    <a:pt x="0" y="191261"/>
                  </a:lnTo>
                  <a:lnTo>
                    <a:pt x="0" y="956437"/>
                  </a:lnTo>
                  <a:lnTo>
                    <a:pt x="5049" y="1000309"/>
                  </a:lnTo>
                  <a:lnTo>
                    <a:pt x="19434" y="1040588"/>
                  </a:lnTo>
                  <a:lnTo>
                    <a:pt x="42007" y="1076125"/>
                  </a:lnTo>
                  <a:lnTo>
                    <a:pt x="71623" y="1105768"/>
                  </a:lnTo>
                  <a:lnTo>
                    <a:pt x="107135" y="1128366"/>
                  </a:lnTo>
                  <a:lnTo>
                    <a:pt x="147397" y="1142769"/>
                  </a:lnTo>
                  <a:lnTo>
                    <a:pt x="191262" y="1147826"/>
                  </a:lnTo>
                  <a:lnTo>
                    <a:pt x="6361938" y="1147826"/>
                  </a:lnTo>
                  <a:lnTo>
                    <a:pt x="6405802" y="1142769"/>
                  </a:lnTo>
                  <a:lnTo>
                    <a:pt x="6446064" y="1128366"/>
                  </a:lnTo>
                  <a:lnTo>
                    <a:pt x="6481576" y="1105768"/>
                  </a:lnTo>
                  <a:lnTo>
                    <a:pt x="6511192" y="1076125"/>
                  </a:lnTo>
                  <a:lnTo>
                    <a:pt x="6533765" y="1040588"/>
                  </a:lnTo>
                  <a:lnTo>
                    <a:pt x="6548150" y="1000309"/>
                  </a:lnTo>
                  <a:lnTo>
                    <a:pt x="6553200" y="956437"/>
                  </a:lnTo>
                  <a:lnTo>
                    <a:pt x="6553200" y="191261"/>
                  </a:lnTo>
                  <a:lnTo>
                    <a:pt x="6548150" y="147397"/>
                  </a:lnTo>
                  <a:lnTo>
                    <a:pt x="6533765" y="107135"/>
                  </a:lnTo>
                  <a:lnTo>
                    <a:pt x="6511192" y="71623"/>
                  </a:lnTo>
                  <a:lnTo>
                    <a:pt x="6481576" y="42007"/>
                  </a:lnTo>
                  <a:lnTo>
                    <a:pt x="6446064" y="19434"/>
                  </a:lnTo>
                  <a:lnTo>
                    <a:pt x="6405802" y="5049"/>
                  </a:lnTo>
                  <a:lnTo>
                    <a:pt x="63619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71600" y="76200"/>
              <a:ext cx="6553200" cy="1148080"/>
            </a:xfrm>
            <a:custGeom>
              <a:avLst/>
              <a:gdLst/>
              <a:ahLst/>
              <a:cxnLst/>
              <a:rect l="l" t="t" r="r" b="b"/>
              <a:pathLst>
                <a:path w="6553200" h="1148080">
                  <a:moveTo>
                    <a:pt x="0" y="191261"/>
                  </a:moveTo>
                  <a:lnTo>
                    <a:pt x="5049" y="147397"/>
                  </a:lnTo>
                  <a:lnTo>
                    <a:pt x="19434" y="107135"/>
                  </a:lnTo>
                  <a:lnTo>
                    <a:pt x="42007" y="71623"/>
                  </a:lnTo>
                  <a:lnTo>
                    <a:pt x="71623" y="42007"/>
                  </a:lnTo>
                  <a:lnTo>
                    <a:pt x="107135" y="19434"/>
                  </a:lnTo>
                  <a:lnTo>
                    <a:pt x="147397" y="5049"/>
                  </a:lnTo>
                  <a:lnTo>
                    <a:pt x="191262" y="0"/>
                  </a:lnTo>
                  <a:lnTo>
                    <a:pt x="6361938" y="0"/>
                  </a:lnTo>
                  <a:lnTo>
                    <a:pt x="6405802" y="5049"/>
                  </a:lnTo>
                  <a:lnTo>
                    <a:pt x="6446064" y="19434"/>
                  </a:lnTo>
                  <a:lnTo>
                    <a:pt x="6481576" y="42007"/>
                  </a:lnTo>
                  <a:lnTo>
                    <a:pt x="6511192" y="71623"/>
                  </a:lnTo>
                  <a:lnTo>
                    <a:pt x="6533765" y="107135"/>
                  </a:lnTo>
                  <a:lnTo>
                    <a:pt x="6548150" y="147397"/>
                  </a:lnTo>
                  <a:lnTo>
                    <a:pt x="6553200" y="191261"/>
                  </a:lnTo>
                  <a:lnTo>
                    <a:pt x="6553200" y="956437"/>
                  </a:lnTo>
                  <a:lnTo>
                    <a:pt x="6548150" y="1000309"/>
                  </a:lnTo>
                  <a:lnTo>
                    <a:pt x="6533765" y="1040588"/>
                  </a:lnTo>
                  <a:lnTo>
                    <a:pt x="6511192" y="1076125"/>
                  </a:lnTo>
                  <a:lnTo>
                    <a:pt x="6481576" y="1105768"/>
                  </a:lnTo>
                  <a:lnTo>
                    <a:pt x="6446064" y="1128366"/>
                  </a:lnTo>
                  <a:lnTo>
                    <a:pt x="6405802" y="1142769"/>
                  </a:lnTo>
                  <a:lnTo>
                    <a:pt x="6361938" y="1147826"/>
                  </a:lnTo>
                  <a:lnTo>
                    <a:pt x="191262" y="1147826"/>
                  </a:lnTo>
                  <a:lnTo>
                    <a:pt x="147397" y="1142769"/>
                  </a:lnTo>
                  <a:lnTo>
                    <a:pt x="107135" y="1128366"/>
                  </a:lnTo>
                  <a:lnTo>
                    <a:pt x="71623" y="1105768"/>
                  </a:lnTo>
                  <a:lnTo>
                    <a:pt x="42007" y="1076125"/>
                  </a:lnTo>
                  <a:lnTo>
                    <a:pt x="19434" y="1040588"/>
                  </a:lnTo>
                  <a:lnTo>
                    <a:pt x="5049" y="1000309"/>
                  </a:lnTo>
                  <a:lnTo>
                    <a:pt x="0" y="956437"/>
                  </a:lnTo>
                  <a:lnTo>
                    <a:pt x="0" y="191261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9232" y="0"/>
              <a:ext cx="3332988" cy="6964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0504" y="583691"/>
              <a:ext cx="2808731" cy="1188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34767" y="504444"/>
              <a:ext cx="992124" cy="74066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16352" y="696468"/>
              <a:ext cx="3806952" cy="5379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14871" y="688848"/>
              <a:ext cx="679703" cy="54559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06039" y="1114044"/>
              <a:ext cx="4137660" cy="10515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270250" y="65913"/>
            <a:ext cx="2740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u="sng" spc="55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  <a:latin typeface="Comic Sans MS"/>
                <a:cs typeface="Comic Sans MS"/>
              </a:rPr>
              <a:t>CONTENTS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605785" y="614629"/>
            <a:ext cx="40709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dirty="0">
                <a:solidFill>
                  <a:srgbClr val="CCFFCC"/>
                </a:solidFill>
                <a:latin typeface="Comic Sans MS"/>
                <a:cs typeface="Comic Sans MS"/>
              </a:rPr>
              <a:t>(</a:t>
            </a:r>
            <a:r>
              <a:rPr u="none" spc="185" dirty="0">
                <a:solidFill>
                  <a:srgbClr val="CCFFCC"/>
                </a:solidFill>
                <a:latin typeface="Comic Sans MS"/>
                <a:cs typeface="Comic Sans MS"/>
              </a:rPr>
              <a:t> </a:t>
            </a:r>
            <a:r>
              <a:rPr sz="2400" u="none" spc="70" dirty="0">
                <a:solidFill>
                  <a:srgbClr val="CCFFCC"/>
                </a:solidFill>
                <a:latin typeface="Comic Sans MS"/>
                <a:cs typeface="Comic Sans MS"/>
              </a:rPr>
              <a:t>Learning</a:t>
            </a:r>
            <a:r>
              <a:rPr sz="2400" u="none" spc="250" dirty="0">
                <a:solidFill>
                  <a:srgbClr val="CCFFCC"/>
                </a:solidFill>
                <a:latin typeface="Comic Sans MS"/>
                <a:cs typeface="Comic Sans MS"/>
              </a:rPr>
              <a:t> </a:t>
            </a:r>
            <a:r>
              <a:rPr sz="2400" u="none" spc="70" dirty="0">
                <a:solidFill>
                  <a:srgbClr val="CCFFCC"/>
                </a:solidFill>
                <a:latin typeface="Comic Sans MS"/>
                <a:cs typeface="Comic Sans MS"/>
              </a:rPr>
              <a:t>Outcomes</a:t>
            </a:r>
            <a:r>
              <a:rPr sz="2400" u="none" spc="204" dirty="0">
                <a:solidFill>
                  <a:srgbClr val="CCFFCC"/>
                </a:solidFill>
                <a:latin typeface="Comic Sans MS"/>
                <a:cs typeface="Comic Sans MS"/>
              </a:rPr>
              <a:t> </a:t>
            </a:r>
            <a:r>
              <a:rPr sz="2400" u="none" dirty="0">
                <a:solidFill>
                  <a:srgbClr val="CCFFCC"/>
                </a:solidFill>
                <a:latin typeface="Comic Sans MS"/>
                <a:cs typeface="Comic Sans MS"/>
              </a:rPr>
              <a:t>)</a:t>
            </a:r>
            <a:r>
              <a:rPr sz="2400" u="none" spc="260" dirty="0">
                <a:solidFill>
                  <a:srgbClr val="CCFFCC"/>
                </a:solidFill>
                <a:latin typeface="Comic Sans MS"/>
                <a:cs typeface="Comic Sans MS"/>
              </a:rPr>
              <a:t> </a:t>
            </a:r>
            <a:r>
              <a:rPr sz="2400" b="0" u="none" spc="-50" dirty="0">
                <a:solidFill>
                  <a:srgbClr val="CCFFCC"/>
                </a:solidFill>
                <a:latin typeface="Wingdings"/>
                <a:cs typeface="Wingdings"/>
              </a:rPr>
              <a:t></a:t>
            </a:r>
            <a:endParaRPr sz="2400">
              <a:latin typeface="Wingdings"/>
              <a:cs typeface="Wingding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618104" y="152400"/>
            <a:ext cx="5306695" cy="1000760"/>
            <a:chOff x="2618104" y="152400"/>
            <a:chExt cx="5306695" cy="1000760"/>
          </a:xfrm>
        </p:grpSpPr>
        <p:sp>
          <p:nvSpPr>
            <p:cNvPr id="20" name="object 20"/>
            <p:cNvSpPr/>
            <p:nvPr/>
          </p:nvSpPr>
          <p:spPr>
            <a:xfrm>
              <a:off x="2618104" y="1127125"/>
              <a:ext cx="4058920" cy="26034"/>
            </a:xfrm>
            <a:custGeom>
              <a:avLst/>
              <a:gdLst/>
              <a:ahLst/>
              <a:cxnLst/>
              <a:rect l="l" t="t" r="r" b="b"/>
              <a:pathLst>
                <a:path w="4058920" h="26034">
                  <a:moveTo>
                    <a:pt x="4058412" y="0"/>
                  </a:moveTo>
                  <a:lnTo>
                    <a:pt x="0" y="0"/>
                  </a:lnTo>
                  <a:lnTo>
                    <a:pt x="0" y="25908"/>
                  </a:lnTo>
                  <a:lnTo>
                    <a:pt x="4058412" y="25908"/>
                  </a:lnTo>
                  <a:lnTo>
                    <a:pt x="4058412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72200" y="152400"/>
              <a:ext cx="17526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8623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7177" y="-11226"/>
            <a:ext cx="869251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11700" algn="l"/>
              </a:tabLst>
            </a:pPr>
            <a:r>
              <a:rPr dirty="0"/>
              <a:t>Functions</a:t>
            </a:r>
            <a:r>
              <a:rPr spc="-110" dirty="0"/>
              <a:t> </a:t>
            </a:r>
            <a:r>
              <a:rPr dirty="0"/>
              <a:t>/</a:t>
            </a:r>
            <a:r>
              <a:rPr spc="-110" dirty="0"/>
              <a:t> </a:t>
            </a:r>
            <a:r>
              <a:rPr dirty="0"/>
              <a:t>Methods</a:t>
            </a:r>
            <a:r>
              <a:rPr spc="-105" dirty="0"/>
              <a:t> </a:t>
            </a:r>
            <a:r>
              <a:rPr spc="-25" dirty="0"/>
              <a:t>on</a:t>
            </a:r>
            <a:r>
              <a:rPr dirty="0"/>
              <a:t>	</a:t>
            </a:r>
            <a:r>
              <a:rPr sz="5400" spc="-10" dirty="0"/>
              <a:t>Tuple-</a:t>
            </a:r>
            <a:r>
              <a:rPr sz="5400" spc="-295" dirty="0"/>
              <a:t>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count()</a:t>
            </a:r>
            <a:endParaRPr sz="5400"/>
          </a:p>
        </p:txBody>
      </p:sp>
      <p:sp>
        <p:nvSpPr>
          <p:cNvPr id="5" name="object 5"/>
          <p:cNvSpPr txBox="1"/>
          <p:nvPr/>
        </p:nvSpPr>
        <p:spPr>
          <a:xfrm>
            <a:off x="2895600" y="1062100"/>
            <a:ext cx="6172200" cy="2062480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3019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9"/>
              </a:spcBef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count(</a:t>
            </a:r>
            <a:r>
              <a:rPr sz="32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)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92075" marR="255904">
              <a:lnSpc>
                <a:spcPct val="100000"/>
              </a:lnSpc>
              <a:spcBef>
                <a:spcPts val="20"/>
              </a:spcBef>
            </a:pPr>
            <a:r>
              <a:rPr sz="2400" b="1" dirty="0">
                <a:latin typeface="Times New Roman"/>
                <a:cs typeface="Times New Roman"/>
              </a:rPr>
              <a:t>returns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count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item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(no.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of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times</a:t>
            </a:r>
            <a:r>
              <a:rPr sz="2400" b="1" i="1" spc="-70" dirty="0">
                <a:latin typeface="Times New Roman"/>
                <a:cs typeface="Times New Roman"/>
              </a:rPr>
              <a:t> </a:t>
            </a:r>
            <a:r>
              <a:rPr sz="2400" b="1" i="1" spc="-25" dirty="0">
                <a:latin typeface="Times New Roman"/>
                <a:cs typeface="Times New Roman"/>
              </a:rPr>
              <a:t>the </a:t>
            </a:r>
            <a:r>
              <a:rPr sz="2400" b="1" i="1" dirty="0">
                <a:latin typeface="Times New Roman"/>
                <a:cs typeface="Times New Roman"/>
              </a:rPr>
              <a:t>item</a:t>
            </a:r>
            <a:r>
              <a:rPr sz="2400" b="1" i="1" spc="-7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/element/value</a:t>
            </a:r>
            <a:r>
              <a:rPr sz="2400" b="1" i="1" spc="-7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appears)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that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passed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as </a:t>
            </a:r>
            <a:r>
              <a:rPr sz="2400" b="1" dirty="0">
                <a:latin typeface="Times New Roman"/>
                <a:cs typeface="Times New Roman"/>
              </a:rPr>
              <a:t>argument.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If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given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item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the Tuple,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it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will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return</a:t>
            </a:r>
            <a:r>
              <a:rPr sz="2400" b="1" spc="-50" dirty="0">
                <a:latin typeface="Times New Roman"/>
                <a:cs typeface="Times New Roman"/>
              </a:rPr>
              <a:t> 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631718"/>
            <a:ext cx="2667000" cy="5170805"/>
          </a:xfrm>
          <a:custGeom>
            <a:avLst/>
            <a:gdLst/>
            <a:ahLst/>
            <a:cxnLst/>
            <a:rect l="l" t="t" r="r" b="b"/>
            <a:pathLst>
              <a:path w="2667000" h="5170805">
                <a:moveTo>
                  <a:pt x="2667000" y="0"/>
                </a:moveTo>
                <a:lnTo>
                  <a:pt x="0" y="0"/>
                </a:lnTo>
                <a:lnTo>
                  <a:pt x="0" y="5170678"/>
                </a:lnTo>
                <a:lnTo>
                  <a:pt x="2667000" y="5170678"/>
                </a:lnTo>
                <a:lnTo>
                  <a:pt x="2667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1802384"/>
            <a:ext cx="2286635" cy="298259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5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Tuples</a:t>
            </a:r>
            <a:r>
              <a:rPr sz="1800" b="1" u="sng" spc="-7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10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12700" marR="55880">
              <a:lnSpc>
                <a:spcPts val="3840"/>
              </a:lnSpc>
              <a:spcBef>
                <a:spcPts val="80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2075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18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3800"/>
              </a:lnSpc>
            </a:pP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count()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endParaRPr sz="1800">
              <a:latin typeface="Calibri"/>
              <a:cs typeface="Calibri"/>
            </a:endParaRPr>
          </a:p>
          <a:p>
            <a:pPr marL="12700" marR="284480">
              <a:lnSpc>
                <a:spcPct val="100000"/>
              </a:lnSpc>
              <a:spcBef>
                <a:spcPts val="80"/>
              </a:spcBef>
            </a:pP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sorted(),min(),</a:t>
            </a:r>
            <a:r>
              <a:rPr sz="1800" spc="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max(), sum()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5036946"/>
            <a:ext cx="2468245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686050" y="3219448"/>
            <a:ext cx="6362700" cy="3543300"/>
            <a:chOff x="2686050" y="3219448"/>
            <a:chExt cx="6362700" cy="354330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70445" y="3300166"/>
              <a:ext cx="6184826" cy="335829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714625" y="3248023"/>
              <a:ext cx="6305550" cy="3486150"/>
            </a:xfrm>
            <a:custGeom>
              <a:avLst/>
              <a:gdLst/>
              <a:ahLst/>
              <a:cxnLst/>
              <a:rect l="l" t="t" r="r" b="b"/>
              <a:pathLst>
                <a:path w="6305550" h="3486150">
                  <a:moveTo>
                    <a:pt x="0" y="3486150"/>
                  </a:moveTo>
                  <a:lnTo>
                    <a:pt x="6305550" y="3486150"/>
                  </a:lnTo>
                  <a:lnTo>
                    <a:pt x="6305550" y="0"/>
                  </a:lnTo>
                  <a:lnTo>
                    <a:pt x="0" y="0"/>
                  </a:lnTo>
                  <a:lnTo>
                    <a:pt x="0" y="34861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  <a:tabLst>
                <a:tab pos="4712335" algn="l"/>
              </a:tabLst>
            </a:pPr>
            <a:r>
              <a:rPr dirty="0"/>
              <a:t>Functions</a:t>
            </a:r>
            <a:r>
              <a:rPr spc="-110" dirty="0"/>
              <a:t> </a:t>
            </a:r>
            <a:r>
              <a:rPr dirty="0"/>
              <a:t>/</a:t>
            </a:r>
            <a:r>
              <a:rPr spc="-110" dirty="0"/>
              <a:t> </a:t>
            </a:r>
            <a:r>
              <a:rPr dirty="0"/>
              <a:t>Methods</a:t>
            </a:r>
            <a:r>
              <a:rPr spc="-105" dirty="0"/>
              <a:t> </a:t>
            </a:r>
            <a:r>
              <a:rPr spc="-25" dirty="0"/>
              <a:t>on</a:t>
            </a:r>
            <a:r>
              <a:rPr dirty="0"/>
              <a:t>	</a:t>
            </a:r>
            <a:r>
              <a:rPr sz="5400" spc="-20" dirty="0"/>
              <a:t>Tuple-</a:t>
            </a:r>
            <a:r>
              <a:rPr sz="5400" u="sng" spc="-2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index()</a:t>
            </a:r>
            <a:endParaRPr sz="5400"/>
          </a:p>
        </p:txBody>
      </p:sp>
      <p:sp>
        <p:nvSpPr>
          <p:cNvPr id="5" name="object 5"/>
          <p:cNvSpPr txBox="1"/>
          <p:nvPr/>
        </p:nvSpPr>
        <p:spPr>
          <a:xfrm>
            <a:off x="3048000" y="990638"/>
            <a:ext cx="6019800" cy="954405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2075" marR="480059">
              <a:lnSpc>
                <a:spcPct val="100499"/>
              </a:lnSpc>
              <a:spcBef>
                <a:spcPts val="235"/>
              </a:spcBef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index(</a:t>
            </a:r>
            <a:r>
              <a:rPr sz="32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3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24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returns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index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of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first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matched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item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Tuple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27375" y="2135604"/>
            <a:ext cx="725170" cy="5848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75"/>
              </a:spcBef>
            </a:pPr>
            <a:r>
              <a:rPr sz="1600" b="1" spc="-25" dirty="0">
                <a:solidFill>
                  <a:srgbClr val="C00000"/>
                </a:solidFill>
                <a:latin typeface="Calibri"/>
                <a:cs typeface="Calibri"/>
              </a:rPr>
              <a:t>Forward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spc="-10" dirty="0">
                <a:solidFill>
                  <a:srgbClr val="C00000"/>
                </a:solidFill>
                <a:latin typeface="Wingdings"/>
                <a:cs typeface="Wingdings"/>
              </a:rPr>
              <a:t>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52086" y="2394331"/>
            <a:ext cx="29444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98170" algn="l"/>
                <a:tab pos="1184275" algn="l"/>
                <a:tab pos="1685925" algn="l"/>
                <a:tab pos="2272030" algn="l"/>
                <a:tab pos="2802255" algn="l"/>
              </a:tabLst>
            </a:pP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0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2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3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4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1631708"/>
            <a:ext cx="2819400" cy="489394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193040">
              <a:lnSpc>
                <a:spcPct val="100000"/>
              </a:lnSpc>
              <a:spcBef>
                <a:spcPts val="193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Tuples</a:t>
            </a:r>
            <a:r>
              <a:rPr sz="1800" b="1" u="sng" spc="-7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10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 marR="510540">
              <a:lnSpc>
                <a:spcPts val="3840"/>
              </a:lnSpc>
              <a:spcBef>
                <a:spcPts val="80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91440">
              <a:lnSpc>
                <a:spcPts val="2075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tuple(),</a:t>
            </a:r>
            <a:r>
              <a:rPr sz="18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3800"/>
              </a:lnSpc>
            </a:pP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index()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sorted(),min(),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8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max(),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sum()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18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067050" y="2203405"/>
            <a:ext cx="6105525" cy="4559935"/>
            <a:chOff x="3067050" y="2203405"/>
            <a:chExt cx="6105525" cy="455993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399" y="2774899"/>
              <a:ext cx="5929201" cy="392013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095625" y="2714623"/>
              <a:ext cx="6048375" cy="4019550"/>
            </a:xfrm>
            <a:custGeom>
              <a:avLst/>
              <a:gdLst/>
              <a:ahLst/>
              <a:cxnLst/>
              <a:rect l="l" t="t" r="r" b="b"/>
              <a:pathLst>
                <a:path w="6048375" h="4019550">
                  <a:moveTo>
                    <a:pt x="6048375" y="0"/>
                  </a:moveTo>
                  <a:lnTo>
                    <a:pt x="0" y="0"/>
                  </a:lnTo>
                  <a:lnTo>
                    <a:pt x="0" y="4019550"/>
                  </a:lnTo>
                  <a:lnTo>
                    <a:pt x="6048375" y="4019550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67604" y="2217166"/>
              <a:ext cx="3465829" cy="2463800"/>
            </a:xfrm>
            <a:custGeom>
              <a:avLst/>
              <a:gdLst/>
              <a:ahLst/>
              <a:cxnLst/>
              <a:rect l="l" t="t" r="r" b="b"/>
              <a:pathLst>
                <a:path w="3465829" h="2463800">
                  <a:moveTo>
                    <a:pt x="541655" y="2235199"/>
                  </a:moveTo>
                  <a:lnTo>
                    <a:pt x="1244600" y="2463799"/>
                  </a:lnTo>
                  <a:lnTo>
                    <a:pt x="1349121" y="2362199"/>
                  </a:lnTo>
                  <a:lnTo>
                    <a:pt x="1453515" y="2247899"/>
                  </a:lnTo>
                  <a:lnTo>
                    <a:pt x="541655" y="2235199"/>
                  </a:lnTo>
                  <a:close/>
                </a:path>
                <a:path w="3465829" h="2463800">
                  <a:moveTo>
                    <a:pt x="1577713" y="2349499"/>
                  </a:moveTo>
                  <a:lnTo>
                    <a:pt x="1566190" y="2349499"/>
                  </a:lnTo>
                  <a:lnTo>
                    <a:pt x="1512112" y="2362199"/>
                  </a:lnTo>
                  <a:lnTo>
                    <a:pt x="1520995" y="2362199"/>
                  </a:lnTo>
                  <a:lnTo>
                    <a:pt x="1577713" y="2349499"/>
                  </a:lnTo>
                  <a:close/>
                </a:path>
                <a:path w="3465829" h="2463800">
                  <a:moveTo>
                    <a:pt x="1745781" y="2336799"/>
                  </a:moveTo>
                  <a:lnTo>
                    <a:pt x="1727270" y="2336799"/>
                  </a:lnTo>
                  <a:lnTo>
                    <a:pt x="1673798" y="2349499"/>
                  </a:lnTo>
                  <a:lnTo>
                    <a:pt x="1690132" y="2349499"/>
                  </a:lnTo>
                  <a:lnTo>
                    <a:pt x="1745781" y="2336799"/>
                  </a:lnTo>
                  <a:close/>
                </a:path>
                <a:path w="3465829" h="2463800">
                  <a:moveTo>
                    <a:pt x="1855827" y="2324099"/>
                  </a:moveTo>
                  <a:lnTo>
                    <a:pt x="1833410" y="2324099"/>
                  </a:lnTo>
                  <a:lnTo>
                    <a:pt x="1780484" y="2336799"/>
                  </a:lnTo>
                  <a:lnTo>
                    <a:pt x="1801021" y="2336799"/>
                  </a:lnTo>
                  <a:lnTo>
                    <a:pt x="1855827" y="2324099"/>
                  </a:lnTo>
                  <a:close/>
                </a:path>
                <a:path w="3465829" h="2463800">
                  <a:moveTo>
                    <a:pt x="1938287" y="2311399"/>
                  </a:moveTo>
                  <a:lnTo>
                    <a:pt x="1910172" y="2311399"/>
                  </a:lnTo>
                  <a:lnTo>
                    <a:pt x="1855827" y="2324099"/>
                  </a:lnTo>
                  <a:lnTo>
                    <a:pt x="1886020" y="2324099"/>
                  </a:lnTo>
                  <a:lnTo>
                    <a:pt x="1938287" y="2311399"/>
                  </a:lnTo>
                  <a:close/>
                </a:path>
                <a:path w="3465829" h="2463800">
                  <a:moveTo>
                    <a:pt x="2070182" y="2285999"/>
                  </a:moveTo>
                  <a:lnTo>
                    <a:pt x="2041672" y="2285999"/>
                  </a:lnTo>
                  <a:lnTo>
                    <a:pt x="1938287" y="2311399"/>
                  </a:lnTo>
                  <a:lnTo>
                    <a:pt x="1964030" y="2311399"/>
                  </a:lnTo>
                  <a:lnTo>
                    <a:pt x="2070182" y="2285999"/>
                  </a:lnTo>
                  <a:close/>
                </a:path>
                <a:path w="3465829" h="2463800">
                  <a:moveTo>
                    <a:pt x="2211778" y="2251217"/>
                  </a:moveTo>
                  <a:lnTo>
                    <a:pt x="2070182" y="2285999"/>
                  </a:lnTo>
                  <a:lnTo>
                    <a:pt x="2092734" y="2285999"/>
                  </a:lnTo>
                  <a:lnTo>
                    <a:pt x="2193455" y="2260599"/>
                  </a:lnTo>
                  <a:lnTo>
                    <a:pt x="2211778" y="2251217"/>
                  </a:lnTo>
                  <a:close/>
                </a:path>
                <a:path w="3465829" h="2463800">
                  <a:moveTo>
                    <a:pt x="2309033" y="2218068"/>
                  </a:moveTo>
                  <a:lnTo>
                    <a:pt x="2243057" y="2235199"/>
                  </a:lnTo>
                  <a:lnTo>
                    <a:pt x="2211778" y="2251217"/>
                  </a:lnTo>
                  <a:lnTo>
                    <a:pt x="2275498" y="2235199"/>
                  </a:lnTo>
                  <a:lnTo>
                    <a:pt x="2309033" y="2218068"/>
                  </a:lnTo>
                  <a:close/>
                </a:path>
                <a:path w="3465829" h="2463800">
                  <a:moveTo>
                    <a:pt x="2402125" y="2189769"/>
                  </a:moveTo>
                  <a:lnTo>
                    <a:pt x="2325219" y="2209799"/>
                  </a:lnTo>
                  <a:lnTo>
                    <a:pt x="2309033" y="2218068"/>
                  </a:lnTo>
                  <a:lnTo>
                    <a:pt x="2388487" y="2197099"/>
                  </a:lnTo>
                  <a:lnTo>
                    <a:pt x="2402125" y="2189769"/>
                  </a:lnTo>
                  <a:close/>
                </a:path>
                <a:path w="3465829" h="2463800">
                  <a:moveTo>
                    <a:pt x="2457355" y="2165810"/>
                  </a:moveTo>
                  <a:lnTo>
                    <a:pt x="2435744" y="2171699"/>
                  </a:lnTo>
                  <a:lnTo>
                    <a:pt x="2402125" y="2189769"/>
                  </a:lnTo>
                  <a:lnTo>
                    <a:pt x="2422549" y="2184399"/>
                  </a:lnTo>
                  <a:lnTo>
                    <a:pt x="2457355" y="2165810"/>
                  </a:lnTo>
                  <a:close/>
                </a:path>
                <a:path w="3465829" h="2463800">
                  <a:moveTo>
                    <a:pt x="2670621" y="2077452"/>
                  </a:moveTo>
                  <a:lnTo>
                    <a:pt x="2652335" y="2082799"/>
                  </a:lnTo>
                  <a:lnTo>
                    <a:pt x="2608029" y="2108199"/>
                  </a:lnTo>
                  <a:lnTo>
                    <a:pt x="2562872" y="2120899"/>
                  </a:lnTo>
                  <a:lnTo>
                    <a:pt x="2516889" y="2146299"/>
                  </a:lnTo>
                  <a:lnTo>
                    <a:pt x="2470106" y="2158999"/>
                  </a:lnTo>
                  <a:lnTo>
                    <a:pt x="2457355" y="2165810"/>
                  </a:lnTo>
                  <a:lnTo>
                    <a:pt x="2528255" y="2146299"/>
                  </a:lnTo>
                  <a:lnTo>
                    <a:pt x="2573454" y="2120899"/>
                  </a:lnTo>
                  <a:lnTo>
                    <a:pt x="2617909" y="2108199"/>
                  </a:lnTo>
                  <a:lnTo>
                    <a:pt x="2661593" y="2082799"/>
                  </a:lnTo>
                  <a:lnTo>
                    <a:pt x="2670621" y="2077452"/>
                  </a:lnTo>
                  <a:close/>
                </a:path>
                <a:path w="3465829" h="2463800">
                  <a:moveTo>
                    <a:pt x="2771878" y="2024186"/>
                  </a:moveTo>
                  <a:lnTo>
                    <a:pt x="2746532" y="2031999"/>
                  </a:lnTo>
                  <a:lnTo>
                    <a:pt x="2704477" y="2057399"/>
                  </a:lnTo>
                  <a:lnTo>
                    <a:pt x="2670621" y="2077452"/>
                  </a:lnTo>
                  <a:lnTo>
                    <a:pt x="2695763" y="2070099"/>
                  </a:lnTo>
                  <a:lnTo>
                    <a:pt x="2738287" y="2044699"/>
                  </a:lnTo>
                  <a:lnTo>
                    <a:pt x="2771878" y="2024186"/>
                  </a:lnTo>
                  <a:close/>
                </a:path>
                <a:path w="3465829" h="2463800">
                  <a:moveTo>
                    <a:pt x="3063724" y="1825501"/>
                  </a:moveTo>
                  <a:lnTo>
                    <a:pt x="3008451" y="1866899"/>
                  </a:lnTo>
                  <a:lnTo>
                    <a:pt x="2972985" y="1892299"/>
                  </a:lnTo>
                  <a:lnTo>
                    <a:pt x="2936433" y="1917699"/>
                  </a:lnTo>
                  <a:lnTo>
                    <a:pt x="2898820" y="1943099"/>
                  </a:lnTo>
                  <a:lnTo>
                    <a:pt x="2860173" y="1968499"/>
                  </a:lnTo>
                  <a:lnTo>
                    <a:pt x="2820518" y="1993899"/>
                  </a:lnTo>
                  <a:lnTo>
                    <a:pt x="2779880" y="2019299"/>
                  </a:lnTo>
                  <a:lnTo>
                    <a:pt x="2771878" y="2024186"/>
                  </a:lnTo>
                  <a:lnTo>
                    <a:pt x="2787730" y="2019299"/>
                  </a:lnTo>
                  <a:lnTo>
                    <a:pt x="2828044" y="1993899"/>
                  </a:lnTo>
                  <a:lnTo>
                    <a:pt x="2867443" y="1968499"/>
                  </a:lnTo>
                  <a:lnTo>
                    <a:pt x="2905900" y="1943099"/>
                  </a:lnTo>
                  <a:lnTo>
                    <a:pt x="2943385" y="1917699"/>
                  </a:lnTo>
                  <a:lnTo>
                    <a:pt x="2979872" y="1892299"/>
                  </a:lnTo>
                  <a:lnTo>
                    <a:pt x="3015331" y="1866899"/>
                  </a:lnTo>
                  <a:lnTo>
                    <a:pt x="3049734" y="1841499"/>
                  </a:lnTo>
                  <a:lnTo>
                    <a:pt x="3063724" y="1825501"/>
                  </a:lnTo>
                  <a:close/>
                </a:path>
                <a:path w="3465829" h="2463800">
                  <a:moveTo>
                    <a:pt x="3115241" y="1781842"/>
                  </a:moveTo>
                  <a:lnTo>
                    <a:pt x="3083052" y="1803399"/>
                  </a:lnTo>
                  <a:lnTo>
                    <a:pt x="3063724" y="1825501"/>
                  </a:lnTo>
                  <a:lnTo>
                    <a:pt x="3076018" y="1816099"/>
                  </a:lnTo>
                  <a:lnTo>
                    <a:pt x="3108068" y="1790699"/>
                  </a:lnTo>
                  <a:lnTo>
                    <a:pt x="3115241" y="1781842"/>
                  </a:lnTo>
                  <a:close/>
                </a:path>
                <a:path w="3465829" h="2463800">
                  <a:moveTo>
                    <a:pt x="3166968" y="1728571"/>
                  </a:moveTo>
                  <a:lnTo>
                    <a:pt x="3138926" y="1752599"/>
                  </a:lnTo>
                  <a:lnTo>
                    <a:pt x="3115241" y="1781842"/>
                  </a:lnTo>
                  <a:lnTo>
                    <a:pt x="3120980" y="1777999"/>
                  </a:lnTo>
                  <a:lnTo>
                    <a:pt x="3156889" y="1739899"/>
                  </a:lnTo>
                  <a:lnTo>
                    <a:pt x="3166968" y="1728571"/>
                  </a:lnTo>
                  <a:close/>
                </a:path>
                <a:path w="3465829" h="2463800">
                  <a:moveTo>
                    <a:pt x="3205064" y="1690427"/>
                  </a:moveTo>
                  <a:lnTo>
                    <a:pt x="3190786" y="1701799"/>
                  </a:lnTo>
                  <a:lnTo>
                    <a:pt x="3166968" y="1728571"/>
                  </a:lnTo>
                  <a:lnTo>
                    <a:pt x="3168568" y="1727199"/>
                  </a:lnTo>
                  <a:lnTo>
                    <a:pt x="3196966" y="1701799"/>
                  </a:lnTo>
                  <a:lnTo>
                    <a:pt x="3205064" y="1690427"/>
                  </a:lnTo>
                  <a:close/>
                </a:path>
                <a:path w="3465829" h="2463800">
                  <a:moveTo>
                    <a:pt x="3260877" y="1626957"/>
                  </a:moveTo>
                  <a:lnTo>
                    <a:pt x="3249930" y="1638299"/>
                  </a:lnTo>
                  <a:lnTo>
                    <a:pt x="3224096" y="1663699"/>
                  </a:lnTo>
                  <a:lnTo>
                    <a:pt x="3205064" y="1690427"/>
                  </a:lnTo>
                  <a:lnTo>
                    <a:pt x="3222677" y="1676399"/>
                  </a:lnTo>
                  <a:lnTo>
                    <a:pt x="3252571" y="1638299"/>
                  </a:lnTo>
                  <a:lnTo>
                    <a:pt x="3260877" y="1626957"/>
                  </a:lnTo>
                  <a:close/>
                </a:path>
                <a:path w="3465829" h="2463800">
                  <a:moveTo>
                    <a:pt x="3296425" y="1576747"/>
                  </a:moveTo>
                  <a:lnTo>
                    <a:pt x="3280472" y="1600199"/>
                  </a:lnTo>
                  <a:lnTo>
                    <a:pt x="3260877" y="1626957"/>
                  </a:lnTo>
                  <a:lnTo>
                    <a:pt x="3274444" y="1612899"/>
                  </a:lnTo>
                  <a:lnTo>
                    <a:pt x="3296425" y="1576747"/>
                  </a:lnTo>
                  <a:close/>
                </a:path>
                <a:path w="3465829" h="2463800">
                  <a:moveTo>
                    <a:pt x="3298288" y="1574008"/>
                  </a:moveTo>
                  <a:lnTo>
                    <a:pt x="3297609" y="1574799"/>
                  </a:lnTo>
                  <a:lnTo>
                    <a:pt x="3296425" y="1576747"/>
                  </a:lnTo>
                  <a:lnTo>
                    <a:pt x="3298288" y="1574008"/>
                  </a:lnTo>
                  <a:close/>
                </a:path>
                <a:path w="3465829" h="2463800">
                  <a:moveTo>
                    <a:pt x="3353350" y="1484071"/>
                  </a:moveTo>
                  <a:lnTo>
                    <a:pt x="3330328" y="1523999"/>
                  </a:lnTo>
                  <a:lnTo>
                    <a:pt x="3306389" y="1562099"/>
                  </a:lnTo>
                  <a:lnTo>
                    <a:pt x="3298288" y="1574008"/>
                  </a:lnTo>
                  <a:lnTo>
                    <a:pt x="3319402" y="1549399"/>
                  </a:lnTo>
                  <a:lnTo>
                    <a:pt x="3339795" y="1511299"/>
                  </a:lnTo>
                  <a:lnTo>
                    <a:pt x="3353350" y="1484071"/>
                  </a:lnTo>
                  <a:close/>
                </a:path>
                <a:path w="3465829" h="2463800">
                  <a:moveTo>
                    <a:pt x="3359606" y="1471976"/>
                  </a:moveTo>
                  <a:lnTo>
                    <a:pt x="3358762" y="1473199"/>
                  </a:lnTo>
                  <a:lnTo>
                    <a:pt x="3355076" y="1480604"/>
                  </a:lnTo>
                  <a:lnTo>
                    <a:pt x="3359606" y="1471976"/>
                  </a:lnTo>
                  <a:close/>
                </a:path>
                <a:path w="3465829" h="2463800">
                  <a:moveTo>
                    <a:pt x="3382062" y="1434057"/>
                  </a:moveTo>
                  <a:lnTo>
                    <a:pt x="3372299" y="1447799"/>
                  </a:lnTo>
                  <a:lnTo>
                    <a:pt x="3359893" y="1471428"/>
                  </a:lnTo>
                  <a:lnTo>
                    <a:pt x="3376278" y="1447799"/>
                  </a:lnTo>
                  <a:lnTo>
                    <a:pt x="3382062" y="1434057"/>
                  </a:lnTo>
                  <a:close/>
                </a:path>
                <a:path w="3465829" h="2463800">
                  <a:moveTo>
                    <a:pt x="3405284" y="1387035"/>
                  </a:moveTo>
                  <a:lnTo>
                    <a:pt x="3392316" y="1409699"/>
                  </a:lnTo>
                  <a:lnTo>
                    <a:pt x="3382062" y="1434057"/>
                  </a:lnTo>
                  <a:lnTo>
                    <a:pt x="3390345" y="1422399"/>
                  </a:lnTo>
                  <a:lnTo>
                    <a:pt x="3405284" y="1387035"/>
                  </a:lnTo>
                  <a:close/>
                </a:path>
                <a:path w="3465829" h="2463800">
                  <a:moveTo>
                    <a:pt x="3411494" y="1370693"/>
                  </a:moveTo>
                  <a:lnTo>
                    <a:pt x="3406440" y="1384300"/>
                  </a:lnTo>
                  <a:lnTo>
                    <a:pt x="3405284" y="1387035"/>
                  </a:lnTo>
                  <a:lnTo>
                    <a:pt x="3406850" y="1384300"/>
                  </a:lnTo>
                  <a:lnTo>
                    <a:pt x="3411494" y="1370693"/>
                  </a:lnTo>
                  <a:close/>
                </a:path>
                <a:path w="3465829" h="2463800">
                  <a:moveTo>
                    <a:pt x="3447080" y="1251817"/>
                  </a:moveTo>
                  <a:lnTo>
                    <a:pt x="3441168" y="1270000"/>
                  </a:lnTo>
                  <a:lnTo>
                    <a:pt x="3431302" y="1308100"/>
                  </a:lnTo>
                  <a:lnTo>
                    <a:pt x="3419854" y="1346200"/>
                  </a:lnTo>
                  <a:lnTo>
                    <a:pt x="3411494" y="1370693"/>
                  </a:lnTo>
                  <a:lnTo>
                    <a:pt x="3420591" y="1346200"/>
                  </a:lnTo>
                  <a:lnTo>
                    <a:pt x="3432806" y="1308100"/>
                  </a:lnTo>
                  <a:lnTo>
                    <a:pt x="3443090" y="1270000"/>
                  </a:lnTo>
                  <a:lnTo>
                    <a:pt x="3447080" y="1251817"/>
                  </a:lnTo>
                  <a:close/>
                </a:path>
                <a:path w="3465829" h="2463800">
                  <a:moveTo>
                    <a:pt x="3457274" y="1197472"/>
                  </a:moveTo>
                  <a:lnTo>
                    <a:pt x="3451451" y="1231900"/>
                  </a:lnTo>
                  <a:lnTo>
                    <a:pt x="3447080" y="1251817"/>
                  </a:lnTo>
                  <a:lnTo>
                    <a:pt x="3449427" y="1244600"/>
                  </a:lnTo>
                  <a:lnTo>
                    <a:pt x="3456051" y="1206500"/>
                  </a:lnTo>
                  <a:lnTo>
                    <a:pt x="3457274" y="1197472"/>
                  </a:lnTo>
                  <a:close/>
                </a:path>
                <a:path w="3465829" h="2463800">
                  <a:moveTo>
                    <a:pt x="3461956" y="1159681"/>
                  </a:moveTo>
                  <a:lnTo>
                    <a:pt x="3458785" y="1186319"/>
                  </a:lnTo>
                  <a:lnTo>
                    <a:pt x="3461214" y="1168400"/>
                  </a:lnTo>
                  <a:lnTo>
                    <a:pt x="3461956" y="1159681"/>
                  </a:lnTo>
                  <a:close/>
                </a:path>
                <a:path w="3465829" h="2463800">
                  <a:moveTo>
                    <a:pt x="3463012" y="1147267"/>
                  </a:moveTo>
                  <a:lnTo>
                    <a:pt x="3461956" y="1159681"/>
                  </a:lnTo>
                  <a:lnTo>
                    <a:pt x="3462430" y="1155700"/>
                  </a:lnTo>
                  <a:lnTo>
                    <a:pt x="3463012" y="1147267"/>
                  </a:lnTo>
                  <a:close/>
                </a:path>
                <a:path w="3465829" h="2463800">
                  <a:moveTo>
                    <a:pt x="3464740" y="1122248"/>
                  </a:moveTo>
                  <a:lnTo>
                    <a:pt x="3463012" y="1147267"/>
                  </a:lnTo>
                  <a:lnTo>
                    <a:pt x="3464456" y="1130300"/>
                  </a:lnTo>
                  <a:lnTo>
                    <a:pt x="3464740" y="1122248"/>
                  </a:lnTo>
                  <a:close/>
                </a:path>
                <a:path w="3465829" h="2463800">
                  <a:moveTo>
                    <a:pt x="3465251" y="1107801"/>
                  </a:moveTo>
                  <a:lnTo>
                    <a:pt x="3464740" y="1122248"/>
                  </a:lnTo>
                  <a:lnTo>
                    <a:pt x="3465061" y="1117600"/>
                  </a:lnTo>
                  <a:lnTo>
                    <a:pt x="3465251" y="1107801"/>
                  </a:lnTo>
                  <a:close/>
                </a:path>
                <a:path w="3465829" h="2463800">
                  <a:moveTo>
                    <a:pt x="3465698" y="1084652"/>
                  </a:moveTo>
                  <a:lnTo>
                    <a:pt x="3465251" y="1107801"/>
                  </a:lnTo>
                  <a:lnTo>
                    <a:pt x="3465802" y="1092200"/>
                  </a:lnTo>
                  <a:lnTo>
                    <a:pt x="3465698" y="1084652"/>
                  </a:lnTo>
                  <a:close/>
                </a:path>
                <a:path w="3465829" h="2463800">
                  <a:moveTo>
                    <a:pt x="3465484" y="1069157"/>
                  </a:moveTo>
                  <a:lnTo>
                    <a:pt x="3465627" y="1079500"/>
                  </a:lnTo>
                  <a:lnTo>
                    <a:pt x="3465698" y="1084652"/>
                  </a:lnTo>
                  <a:lnTo>
                    <a:pt x="3465797" y="1079500"/>
                  </a:lnTo>
                  <a:lnTo>
                    <a:pt x="3465484" y="1069157"/>
                  </a:lnTo>
                  <a:close/>
                </a:path>
                <a:path w="3465829" h="2463800">
                  <a:moveTo>
                    <a:pt x="3464793" y="1046331"/>
                  </a:moveTo>
                  <a:lnTo>
                    <a:pt x="3465484" y="1069157"/>
                  </a:lnTo>
                  <a:lnTo>
                    <a:pt x="3465276" y="1054100"/>
                  </a:lnTo>
                  <a:lnTo>
                    <a:pt x="3464793" y="1046331"/>
                  </a:lnTo>
                  <a:close/>
                </a:path>
                <a:path w="3465829" h="2463800">
                  <a:moveTo>
                    <a:pt x="3464315" y="1038649"/>
                  </a:moveTo>
                  <a:lnTo>
                    <a:pt x="3464793" y="1046331"/>
                  </a:lnTo>
                  <a:lnTo>
                    <a:pt x="3464644" y="1041400"/>
                  </a:lnTo>
                  <a:lnTo>
                    <a:pt x="3464315" y="1038649"/>
                  </a:lnTo>
                  <a:close/>
                </a:path>
                <a:path w="3465829" h="2463800">
                  <a:moveTo>
                    <a:pt x="3456880" y="978935"/>
                  </a:moveTo>
                  <a:lnTo>
                    <a:pt x="3458348" y="990600"/>
                  </a:lnTo>
                  <a:lnTo>
                    <a:pt x="3461608" y="1016000"/>
                  </a:lnTo>
                  <a:lnTo>
                    <a:pt x="3464315" y="1038649"/>
                  </a:lnTo>
                  <a:lnTo>
                    <a:pt x="3462905" y="1016000"/>
                  </a:lnTo>
                  <a:lnTo>
                    <a:pt x="3458713" y="990600"/>
                  </a:lnTo>
                  <a:lnTo>
                    <a:pt x="3456880" y="978935"/>
                  </a:lnTo>
                  <a:close/>
                </a:path>
                <a:path w="3465829" h="2463800">
                  <a:moveTo>
                    <a:pt x="3432302" y="869138"/>
                  </a:moveTo>
                  <a:lnTo>
                    <a:pt x="3441274" y="901700"/>
                  </a:lnTo>
                  <a:lnTo>
                    <a:pt x="3449916" y="939800"/>
                  </a:lnTo>
                  <a:lnTo>
                    <a:pt x="3456560" y="977137"/>
                  </a:lnTo>
                  <a:lnTo>
                    <a:pt x="3452726" y="952500"/>
                  </a:lnTo>
                  <a:lnTo>
                    <a:pt x="3444969" y="914400"/>
                  </a:lnTo>
                  <a:lnTo>
                    <a:pt x="3435466" y="876300"/>
                  </a:lnTo>
                  <a:lnTo>
                    <a:pt x="3432302" y="869138"/>
                  </a:lnTo>
                  <a:close/>
                </a:path>
                <a:path w="3465829" h="2463800">
                  <a:moveTo>
                    <a:pt x="3411337" y="812800"/>
                  </a:moveTo>
                  <a:lnTo>
                    <a:pt x="3424244" y="850900"/>
                  </a:lnTo>
                  <a:lnTo>
                    <a:pt x="3432302" y="869138"/>
                  </a:lnTo>
                  <a:lnTo>
                    <a:pt x="3430776" y="863600"/>
                  </a:lnTo>
                  <a:lnTo>
                    <a:pt x="3418431" y="825500"/>
                  </a:lnTo>
                  <a:lnTo>
                    <a:pt x="3411337" y="812800"/>
                  </a:lnTo>
                  <a:close/>
                </a:path>
                <a:path w="3465829" h="2463800">
                  <a:moveTo>
                    <a:pt x="3387111" y="759629"/>
                  </a:moveTo>
                  <a:lnTo>
                    <a:pt x="3388222" y="762000"/>
                  </a:lnTo>
                  <a:lnTo>
                    <a:pt x="3404244" y="800100"/>
                  </a:lnTo>
                  <a:lnTo>
                    <a:pt x="3411337" y="812800"/>
                  </a:lnTo>
                  <a:lnTo>
                    <a:pt x="3396741" y="774700"/>
                  </a:lnTo>
                  <a:lnTo>
                    <a:pt x="3387111" y="759629"/>
                  </a:lnTo>
                  <a:close/>
                </a:path>
                <a:path w="3465829" h="2463800">
                  <a:moveTo>
                    <a:pt x="3365916" y="718144"/>
                  </a:moveTo>
                  <a:lnTo>
                    <a:pt x="3380511" y="749300"/>
                  </a:lnTo>
                  <a:lnTo>
                    <a:pt x="3387111" y="759629"/>
                  </a:lnTo>
                  <a:lnTo>
                    <a:pt x="3370373" y="723900"/>
                  </a:lnTo>
                  <a:lnTo>
                    <a:pt x="3365916" y="718144"/>
                  </a:lnTo>
                  <a:close/>
                </a:path>
                <a:path w="3465829" h="2463800">
                  <a:moveTo>
                    <a:pt x="3344440" y="687394"/>
                  </a:moveTo>
                  <a:lnTo>
                    <a:pt x="3350702" y="698500"/>
                  </a:lnTo>
                  <a:lnTo>
                    <a:pt x="3365916" y="718144"/>
                  </a:lnTo>
                  <a:lnTo>
                    <a:pt x="3362662" y="711200"/>
                  </a:lnTo>
                  <a:lnTo>
                    <a:pt x="3344440" y="687394"/>
                  </a:lnTo>
                  <a:close/>
                </a:path>
                <a:path w="3465829" h="2463800">
                  <a:moveTo>
                    <a:pt x="3329219" y="660402"/>
                  </a:moveTo>
                  <a:lnTo>
                    <a:pt x="3343220" y="685800"/>
                  </a:lnTo>
                  <a:lnTo>
                    <a:pt x="3344440" y="687394"/>
                  </a:lnTo>
                  <a:lnTo>
                    <a:pt x="3329219" y="660402"/>
                  </a:lnTo>
                  <a:close/>
                </a:path>
                <a:path w="3465829" h="2463800">
                  <a:moveTo>
                    <a:pt x="3319787" y="644973"/>
                  </a:moveTo>
                  <a:lnTo>
                    <a:pt x="3328924" y="659928"/>
                  </a:lnTo>
                  <a:lnTo>
                    <a:pt x="3322208" y="647700"/>
                  </a:lnTo>
                  <a:lnTo>
                    <a:pt x="3319787" y="644973"/>
                  </a:lnTo>
                  <a:close/>
                </a:path>
                <a:path w="3465829" h="2463800">
                  <a:moveTo>
                    <a:pt x="3288524" y="604684"/>
                  </a:moveTo>
                  <a:lnTo>
                    <a:pt x="3299654" y="622300"/>
                  </a:lnTo>
                  <a:lnTo>
                    <a:pt x="3319787" y="644973"/>
                  </a:lnTo>
                  <a:lnTo>
                    <a:pt x="3305926" y="622300"/>
                  </a:lnTo>
                  <a:lnTo>
                    <a:pt x="3288524" y="604684"/>
                  </a:lnTo>
                  <a:close/>
                </a:path>
                <a:path w="3465829" h="2463800">
                  <a:moveTo>
                    <a:pt x="3263171" y="571869"/>
                  </a:moveTo>
                  <a:lnTo>
                    <a:pt x="3280834" y="596900"/>
                  </a:lnTo>
                  <a:lnTo>
                    <a:pt x="3288524" y="604684"/>
                  </a:lnTo>
                  <a:lnTo>
                    <a:pt x="3275581" y="584200"/>
                  </a:lnTo>
                  <a:lnTo>
                    <a:pt x="3263171" y="571869"/>
                  </a:lnTo>
                  <a:close/>
                </a:path>
                <a:path w="3465829" h="2463800">
                  <a:moveTo>
                    <a:pt x="3190479" y="491876"/>
                  </a:moveTo>
                  <a:lnTo>
                    <a:pt x="3194508" y="495300"/>
                  </a:lnTo>
                  <a:lnTo>
                    <a:pt x="3222983" y="533400"/>
                  </a:lnTo>
                  <a:lnTo>
                    <a:pt x="3250016" y="558800"/>
                  </a:lnTo>
                  <a:lnTo>
                    <a:pt x="3263171" y="571869"/>
                  </a:lnTo>
                  <a:lnTo>
                    <a:pt x="3253948" y="558800"/>
                  </a:lnTo>
                  <a:lnTo>
                    <a:pt x="3225275" y="533400"/>
                  </a:lnTo>
                  <a:lnTo>
                    <a:pt x="3194822" y="495300"/>
                  </a:lnTo>
                  <a:lnTo>
                    <a:pt x="3190479" y="491876"/>
                  </a:lnTo>
                  <a:close/>
                </a:path>
                <a:path w="3465829" h="2463800">
                  <a:moveTo>
                    <a:pt x="70093" y="505449"/>
                  </a:moveTo>
                  <a:lnTo>
                    <a:pt x="66607" y="508000"/>
                  </a:lnTo>
                  <a:lnTo>
                    <a:pt x="32826" y="533400"/>
                  </a:lnTo>
                  <a:lnTo>
                    <a:pt x="0" y="558800"/>
                  </a:lnTo>
                  <a:lnTo>
                    <a:pt x="33317" y="533400"/>
                  </a:lnTo>
                  <a:lnTo>
                    <a:pt x="67719" y="508000"/>
                  </a:lnTo>
                  <a:lnTo>
                    <a:pt x="70093" y="505449"/>
                  </a:lnTo>
                  <a:close/>
                </a:path>
                <a:path w="3465829" h="2463800">
                  <a:moveTo>
                    <a:pt x="131832" y="449950"/>
                  </a:moveTo>
                  <a:lnTo>
                    <a:pt x="103177" y="469900"/>
                  </a:lnTo>
                  <a:lnTo>
                    <a:pt x="70093" y="505449"/>
                  </a:lnTo>
                  <a:lnTo>
                    <a:pt x="101316" y="482600"/>
                  </a:lnTo>
                  <a:lnTo>
                    <a:pt x="131832" y="449950"/>
                  </a:lnTo>
                  <a:close/>
                </a:path>
                <a:path w="3465829" h="2463800">
                  <a:moveTo>
                    <a:pt x="3115826" y="430882"/>
                  </a:moveTo>
                  <a:lnTo>
                    <a:pt x="3128604" y="444500"/>
                  </a:lnTo>
                  <a:lnTo>
                    <a:pt x="3162597" y="469900"/>
                  </a:lnTo>
                  <a:lnTo>
                    <a:pt x="3190479" y="491876"/>
                  </a:lnTo>
                  <a:lnTo>
                    <a:pt x="3164616" y="469900"/>
                  </a:lnTo>
                  <a:lnTo>
                    <a:pt x="3133331" y="444500"/>
                  </a:lnTo>
                  <a:lnTo>
                    <a:pt x="3115826" y="430882"/>
                  </a:lnTo>
                  <a:close/>
                </a:path>
                <a:path w="3465829" h="2463800">
                  <a:moveTo>
                    <a:pt x="142550" y="442542"/>
                  </a:moveTo>
                  <a:lnTo>
                    <a:pt x="136927" y="444500"/>
                  </a:lnTo>
                  <a:lnTo>
                    <a:pt x="131832" y="449950"/>
                  </a:lnTo>
                  <a:lnTo>
                    <a:pt x="139662" y="444500"/>
                  </a:lnTo>
                  <a:lnTo>
                    <a:pt x="142550" y="442542"/>
                  </a:lnTo>
                  <a:close/>
                </a:path>
                <a:path w="3465829" h="2463800">
                  <a:moveTo>
                    <a:pt x="280859" y="360151"/>
                  </a:moveTo>
                  <a:lnTo>
                    <a:pt x="254996" y="368300"/>
                  </a:lnTo>
                  <a:lnTo>
                    <a:pt x="215600" y="393700"/>
                  </a:lnTo>
                  <a:lnTo>
                    <a:pt x="177145" y="419100"/>
                  </a:lnTo>
                  <a:lnTo>
                    <a:pt x="142550" y="442542"/>
                  </a:lnTo>
                  <a:lnTo>
                    <a:pt x="173411" y="431800"/>
                  </a:lnTo>
                  <a:lnTo>
                    <a:pt x="210742" y="406400"/>
                  </a:lnTo>
                  <a:lnTo>
                    <a:pt x="248894" y="381000"/>
                  </a:lnTo>
                  <a:lnTo>
                    <a:pt x="280859" y="360151"/>
                  </a:lnTo>
                  <a:close/>
                </a:path>
                <a:path w="3465829" h="2463800">
                  <a:moveTo>
                    <a:pt x="2984781" y="336193"/>
                  </a:moveTo>
                  <a:lnTo>
                    <a:pt x="3031378" y="368300"/>
                  </a:lnTo>
                  <a:lnTo>
                    <a:pt x="3066687" y="393700"/>
                  </a:lnTo>
                  <a:lnTo>
                    <a:pt x="3100680" y="419100"/>
                  </a:lnTo>
                  <a:lnTo>
                    <a:pt x="3115826" y="430882"/>
                  </a:lnTo>
                  <a:lnTo>
                    <a:pt x="3092853" y="406400"/>
                  </a:lnTo>
                  <a:lnTo>
                    <a:pt x="3055348" y="381000"/>
                  </a:lnTo>
                  <a:lnTo>
                    <a:pt x="3016098" y="355600"/>
                  </a:lnTo>
                  <a:lnTo>
                    <a:pt x="2984781" y="336193"/>
                  </a:lnTo>
                  <a:close/>
                </a:path>
                <a:path w="3465829" h="2463800">
                  <a:moveTo>
                    <a:pt x="390031" y="298001"/>
                  </a:moveTo>
                  <a:lnTo>
                    <a:pt x="367997" y="304800"/>
                  </a:lnTo>
                  <a:lnTo>
                    <a:pt x="327548" y="330200"/>
                  </a:lnTo>
                  <a:lnTo>
                    <a:pt x="287838" y="355600"/>
                  </a:lnTo>
                  <a:lnTo>
                    <a:pt x="280859" y="360151"/>
                  </a:lnTo>
                  <a:lnTo>
                    <a:pt x="295307" y="355600"/>
                  </a:lnTo>
                  <a:lnTo>
                    <a:pt x="336502" y="330200"/>
                  </a:lnTo>
                  <a:lnTo>
                    <a:pt x="378554" y="304800"/>
                  </a:lnTo>
                  <a:lnTo>
                    <a:pt x="390031" y="298001"/>
                  </a:lnTo>
                  <a:close/>
                </a:path>
                <a:path w="3465829" h="2463800">
                  <a:moveTo>
                    <a:pt x="2849042" y="257998"/>
                  </a:moveTo>
                  <a:lnTo>
                    <a:pt x="2887940" y="279400"/>
                  </a:lnTo>
                  <a:lnTo>
                    <a:pt x="2932387" y="304800"/>
                  </a:lnTo>
                  <a:lnTo>
                    <a:pt x="2975108" y="330200"/>
                  </a:lnTo>
                  <a:lnTo>
                    <a:pt x="2984781" y="336193"/>
                  </a:lnTo>
                  <a:lnTo>
                    <a:pt x="2956912" y="317500"/>
                  </a:lnTo>
                  <a:lnTo>
                    <a:pt x="2917806" y="292100"/>
                  </a:lnTo>
                  <a:lnTo>
                    <a:pt x="2877484" y="266700"/>
                  </a:lnTo>
                  <a:lnTo>
                    <a:pt x="2849042" y="257998"/>
                  </a:lnTo>
                  <a:close/>
                </a:path>
                <a:path w="3465829" h="2463800">
                  <a:moveTo>
                    <a:pt x="438032" y="274574"/>
                  </a:moveTo>
                  <a:lnTo>
                    <a:pt x="421434" y="279400"/>
                  </a:lnTo>
                  <a:lnTo>
                    <a:pt x="390031" y="298001"/>
                  </a:lnTo>
                  <a:lnTo>
                    <a:pt x="409159" y="292100"/>
                  </a:lnTo>
                  <a:lnTo>
                    <a:pt x="438032" y="274574"/>
                  </a:lnTo>
                  <a:close/>
                </a:path>
                <a:path w="3465829" h="2463800">
                  <a:moveTo>
                    <a:pt x="480580" y="257863"/>
                  </a:moveTo>
                  <a:lnTo>
                    <a:pt x="451005" y="266700"/>
                  </a:lnTo>
                  <a:lnTo>
                    <a:pt x="438032" y="274574"/>
                  </a:lnTo>
                  <a:lnTo>
                    <a:pt x="465115" y="266700"/>
                  </a:lnTo>
                  <a:lnTo>
                    <a:pt x="480580" y="257863"/>
                  </a:lnTo>
                  <a:close/>
                </a:path>
                <a:path w="3465829" h="2463800">
                  <a:moveTo>
                    <a:pt x="2788714" y="225945"/>
                  </a:moveTo>
                  <a:lnTo>
                    <a:pt x="2793294" y="228600"/>
                  </a:lnTo>
                  <a:lnTo>
                    <a:pt x="2835972" y="254000"/>
                  </a:lnTo>
                  <a:lnTo>
                    <a:pt x="2849042" y="257998"/>
                  </a:lnTo>
                  <a:lnTo>
                    <a:pt x="2841774" y="254000"/>
                  </a:lnTo>
                  <a:lnTo>
                    <a:pt x="2793897" y="228600"/>
                  </a:lnTo>
                  <a:lnTo>
                    <a:pt x="2788714" y="225945"/>
                  </a:lnTo>
                  <a:close/>
                </a:path>
                <a:path w="3465829" h="2463800">
                  <a:moveTo>
                    <a:pt x="520107" y="238338"/>
                  </a:moveTo>
                  <a:lnTo>
                    <a:pt x="509567" y="241300"/>
                  </a:lnTo>
                  <a:lnTo>
                    <a:pt x="480580" y="257863"/>
                  </a:lnTo>
                  <a:lnTo>
                    <a:pt x="493509" y="254000"/>
                  </a:lnTo>
                  <a:lnTo>
                    <a:pt x="520107" y="238338"/>
                  </a:lnTo>
                  <a:close/>
                </a:path>
                <a:path w="3465829" h="2463800">
                  <a:moveTo>
                    <a:pt x="574770" y="217530"/>
                  </a:moveTo>
                  <a:lnTo>
                    <a:pt x="536645" y="228600"/>
                  </a:lnTo>
                  <a:lnTo>
                    <a:pt x="520107" y="238338"/>
                  </a:lnTo>
                  <a:lnTo>
                    <a:pt x="554762" y="228600"/>
                  </a:lnTo>
                  <a:lnTo>
                    <a:pt x="574770" y="217530"/>
                  </a:lnTo>
                  <a:close/>
                </a:path>
                <a:path w="3465829" h="2463800">
                  <a:moveTo>
                    <a:pt x="2528299" y="130649"/>
                  </a:moveTo>
                  <a:lnTo>
                    <a:pt x="2649448" y="165100"/>
                  </a:lnTo>
                  <a:lnTo>
                    <a:pt x="2693035" y="190500"/>
                  </a:lnTo>
                  <a:lnTo>
                    <a:pt x="2744315" y="203200"/>
                  </a:lnTo>
                  <a:lnTo>
                    <a:pt x="2788714" y="225945"/>
                  </a:lnTo>
                  <a:lnTo>
                    <a:pt x="2749477" y="203200"/>
                  </a:lnTo>
                  <a:lnTo>
                    <a:pt x="2704546" y="190500"/>
                  </a:lnTo>
                  <a:lnTo>
                    <a:pt x="2658525" y="165100"/>
                  </a:lnTo>
                  <a:lnTo>
                    <a:pt x="2528299" y="130649"/>
                  </a:lnTo>
                  <a:close/>
                </a:path>
                <a:path w="3465829" h="2463800">
                  <a:moveTo>
                    <a:pt x="604239" y="202227"/>
                  </a:moveTo>
                  <a:lnTo>
                    <a:pt x="600671" y="203200"/>
                  </a:lnTo>
                  <a:lnTo>
                    <a:pt x="574770" y="217530"/>
                  </a:lnTo>
                  <a:lnTo>
                    <a:pt x="580384" y="215900"/>
                  </a:lnTo>
                  <a:lnTo>
                    <a:pt x="604239" y="202227"/>
                  </a:lnTo>
                  <a:close/>
                </a:path>
                <a:path w="3465829" h="2463800">
                  <a:moveTo>
                    <a:pt x="672334" y="177025"/>
                  </a:moveTo>
                  <a:lnTo>
                    <a:pt x="624700" y="190500"/>
                  </a:lnTo>
                  <a:lnTo>
                    <a:pt x="604239" y="202227"/>
                  </a:lnTo>
                  <a:lnTo>
                    <a:pt x="647267" y="190500"/>
                  </a:lnTo>
                  <a:lnTo>
                    <a:pt x="672334" y="177025"/>
                  </a:lnTo>
                  <a:close/>
                </a:path>
                <a:path w="3465829" h="2463800">
                  <a:moveTo>
                    <a:pt x="1107366" y="59938"/>
                  </a:moveTo>
                  <a:lnTo>
                    <a:pt x="1092815" y="63500"/>
                  </a:lnTo>
                  <a:lnTo>
                    <a:pt x="694520" y="165100"/>
                  </a:lnTo>
                  <a:lnTo>
                    <a:pt x="672334" y="177025"/>
                  </a:lnTo>
                  <a:lnTo>
                    <a:pt x="1107366" y="59938"/>
                  </a:lnTo>
                  <a:close/>
                </a:path>
                <a:path w="3465829" h="2463800">
                  <a:moveTo>
                    <a:pt x="2512827" y="126315"/>
                  </a:moveTo>
                  <a:lnTo>
                    <a:pt x="2514178" y="127000"/>
                  </a:lnTo>
                  <a:lnTo>
                    <a:pt x="2528299" y="130649"/>
                  </a:lnTo>
                  <a:lnTo>
                    <a:pt x="2512827" y="126315"/>
                  </a:lnTo>
                  <a:close/>
                </a:path>
                <a:path w="3465829" h="2463800">
                  <a:moveTo>
                    <a:pt x="2254166" y="50800"/>
                  </a:moveTo>
                  <a:lnTo>
                    <a:pt x="2234132" y="50800"/>
                  </a:lnTo>
                  <a:lnTo>
                    <a:pt x="2512827" y="126315"/>
                  </a:lnTo>
                  <a:lnTo>
                    <a:pt x="2464052" y="101600"/>
                  </a:lnTo>
                  <a:lnTo>
                    <a:pt x="2254166" y="50800"/>
                  </a:lnTo>
                  <a:close/>
                </a:path>
                <a:path w="3465829" h="2463800">
                  <a:moveTo>
                    <a:pt x="1144709" y="50800"/>
                  </a:moveTo>
                  <a:lnTo>
                    <a:pt x="1142541" y="50800"/>
                  </a:lnTo>
                  <a:lnTo>
                    <a:pt x="1107366" y="59938"/>
                  </a:lnTo>
                  <a:lnTo>
                    <a:pt x="1144709" y="50800"/>
                  </a:lnTo>
                  <a:close/>
                </a:path>
                <a:path w="3465829" h="2463800">
                  <a:moveTo>
                    <a:pt x="1249588" y="38100"/>
                  </a:moveTo>
                  <a:lnTo>
                    <a:pt x="1241036" y="38100"/>
                  </a:lnTo>
                  <a:lnTo>
                    <a:pt x="1191676" y="50800"/>
                  </a:lnTo>
                  <a:lnTo>
                    <a:pt x="1196976" y="50800"/>
                  </a:lnTo>
                  <a:lnTo>
                    <a:pt x="1249588" y="38100"/>
                  </a:lnTo>
                  <a:close/>
                </a:path>
                <a:path w="3465829" h="2463800">
                  <a:moveTo>
                    <a:pt x="2094910" y="27045"/>
                  </a:moveTo>
                  <a:lnTo>
                    <a:pt x="2185921" y="50800"/>
                  </a:lnTo>
                  <a:lnTo>
                    <a:pt x="2199475" y="50800"/>
                  </a:lnTo>
                  <a:lnTo>
                    <a:pt x="2094910" y="27045"/>
                  </a:lnTo>
                  <a:close/>
                </a:path>
                <a:path w="3465829" h="2463800">
                  <a:moveTo>
                    <a:pt x="1340327" y="25400"/>
                  </a:moveTo>
                  <a:lnTo>
                    <a:pt x="1302517" y="25400"/>
                  </a:lnTo>
                  <a:lnTo>
                    <a:pt x="1249588" y="38100"/>
                  </a:lnTo>
                  <a:lnTo>
                    <a:pt x="1290596" y="38100"/>
                  </a:lnTo>
                  <a:lnTo>
                    <a:pt x="1340327" y="25400"/>
                  </a:lnTo>
                  <a:close/>
                </a:path>
                <a:path w="3465829" h="2463800">
                  <a:moveTo>
                    <a:pt x="2088584" y="25400"/>
                  </a:moveTo>
                  <a:lnTo>
                    <a:pt x="2087608" y="25400"/>
                  </a:lnTo>
                  <a:lnTo>
                    <a:pt x="2094910" y="27045"/>
                  </a:lnTo>
                  <a:lnTo>
                    <a:pt x="2088584" y="25400"/>
                  </a:lnTo>
                  <a:close/>
                </a:path>
                <a:path w="3465829" h="2463800">
                  <a:moveTo>
                    <a:pt x="1440198" y="12700"/>
                  </a:moveTo>
                  <a:lnTo>
                    <a:pt x="1409210" y="12700"/>
                  </a:lnTo>
                  <a:lnTo>
                    <a:pt x="1355733" y="25400"/>
                  </a:lnTo>
                  <a:lnTo>
                    <a:pt x="1390204" y="25400"/>
                  </a:lnTo>
                  <a:lnTo>
                    <a:pt x="1440198" y="12700"/>
                  </a:lnTo>
                  <a:close/>
                </a:path>
                <a:path w="3465829" h="2463800">
                  <a:moveTo>
                    <a:pt x="1990207" y="12700"/>
                  </a:moveTo>
                  <a:lnTo>
                    <a:pt x="1972594" y="12700"/>
                  </a:lnTo>
                  <a:lnTo>
                    <a:pt x="2030482" y="25400"/>
                  </a:lnTo>
                  <a:lnTo>
                    <a:pt x="2039512" y="25400"/>
                  </a:lnTo>
                  <a:lnTo>
                    <a:pt x="1990207" y="12700"/>
                  </a:lnTo>
                  <a:close/>
                </a:path>
                <a:path w="3465829" h="2463800">
                  <a:moveTo>
                    <a:pt x="1640817" y="0"/>
                  </a:moveTo>
                  <a:lnTo>
                    <a:pt x="1625144" y="0"/>
                  </a:lnTo>
                  <a:lnTo>
                    <a:pt x="1570913" y="12700"/>
                  </a:lnTo>
                  <a:lnTo>
                    <a:pt x="1590620" y="12700"/>
                  </a:lnTo>
                  <a:lnTo>
                    <a:pt x="1640817" y="0"/>
                  </a:lnTo>
                  <a:close/>
                </a:path>
                <a:path w="3465829" h="2463800">
                  <a:moveTo>
                    <a:pt x="1775093" y="8614"/>
                  </a:moveTo>
                  <a:lnTo>
                    <a:pt x="1791197" y="12700"/>
                  </a:lnTo>
                  <a:lnTo>
                    <a:pt x="1794613" y="12700"/>
                  </a:lnTo>
                  <a:lnTo>
                    <a:pt x="1775093" y="8614"/>
                  </a:lnTo>
                  <a:close/>
                </a:path>
                <a:path w="3465829" h="2463800">
                  <a:moveTo>
                    <a:pt x="1741133" y="0"/>
                  </a:moveTo>
                  <a:lnTo>
                    <a:pt x="1733930" y="0"/>
                  </a:lnTo>
                  <a:lnTo>
                    <a:pt x="1775093" y="8614"/>
                  </a:lnTo>
                  <a:lnTo>
                    <a:pt x="174113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67604" y="2216105"/>
              <a:ext cx="3465829" cy="2465070"/>
            </a:xfrm>
            <a:custGeom>
              <a:avLst/>
              <a:gdLst/>
              <a:ahLst/>
              <a:cxnLst/>
              <a:rect l="l" t="t" r="r" b="b"/>
              <a:pathLst>
                <a:path w="3465829" h="2465070">
                  <a:moveTo>
                    <a:pt x="0" y="552114"/>
                  </a:moveTo>
                  <a:lnTo>
                    <a:pt x="32826" y="524432"/>
                  </a:lnTo>
                  <a:lnTo>
                    <a:pt x="66607" y="497417"/>
                  </a:lnTo>
                  <a:lnTo>
                    <a:pt x="101316" y="471072"/>
                  </a:lnTo>
                  <a:lnTo>
                    <a:pt x="136927" y="445400"/>
                  </a:lnTo>
                  <a:lnTo>
                    <a:pt x="173411" y="420405"/>
                  </a:lnTo>
                  <a:lnTo>
                    <a:pt x="210742" y="396092"/>
                  </a:lnTo>
                  <a:lnTo>
                    <a:pt x="248894" y="372463"/>
                  </a:lnTo>
                  <a:lnTo>
                    <a:pt x="287838" y="349523"/>
                  </a:lnTo>
                  <a:lnTo>
                    <a:pt x="327548" y="327276"/>
                  </a:lnTo>
                  <a:lnTo>
                    <a:pt x="367997" y="305724"/>
                  </a:lnTo>
                  <a:lnTo>
                    <a:pt x="409159" y="284872"/>
                  </a:lnTo>
                  <a:lnTo>
                    <a:pt x="451005" y="264723"/>
                  </a:lnTo>
                  <a:lnTo>
                    <a:pt x="493509" y="245282"/>
                  </a:lnTo>
                  <a:lnTo>
                    <a:pt x="536645" y="226551"/>
                  </a:lnTo>
                  <a:lnTo>
                    <a:pt x="580384" y="208535"/>
                  </a:lnTo>
                  <a:lnTo>
                    <a:pt x="624700" y="191238"/>
                  </a:lnTo>
                  <a:lnTo>
                    <a:pt x="669567" y="174662"/>
                  </a:lnTo>
                  <a:lnTo>
                    <a:pt x="714956" y="158813"/>
                  </a:lnTo>
                  <a:lnTo>
                    <a:pt x="760842" y="143693"/>
                  </a:lnTo>
                  <a:lnTo>
                    <a:pt x="807196" y="129306"/>
                  </a:lnTo>
                  <a:lnTo>
                    <a:pt x="853992" y="115657"/>
                  </a:lnTo>
                  <a:lnTo>
                    <a:pt x="901204" y="102748"/>
                  </a:lnTo>
                  <a:lnTo>
                    <a:pt x="948803" y="90584"/>
                  </a:lnTo>
                  <a:lnTo>
                    <a:pt x="996764" y="79168"/>
                  </a:lnTo>
                  <a:lnTo>
                    <a:pt x="1045058" y="68504"/>
                  </a:lnTo>
                  <a:lnTo>
                    <a:pt x="1093660" y="58595"/>
                  </a:lnTo>
                  <a:lnTo>
                    <a:pt x="1142541" y="49446"/>
                  </a:lnTo>
                  <a:lnTo>
                    <a:pt x="1191676" y="41061"/>
                  </a:lnTo>
                  <a:lnTo>
                    <a:pt x="1241036" y="33442"/>
                  </a:lnTo>
                  <a:lnTo>
                    <a:pt x="1290596" y="26594"/>
                  </a:lnTo>
                  <a:lnTo>
                    <a:pt x="1340327" y="20520"/>
                  </a:lnTo>
                  <a:lnTo>
                    <a:pt x="1390204" y="15224"/>
                  </a:lnTo>
                  <a:lnTo>
                    <a:pt x="1440198" y="10710"/>
                  </a:lnTo>
                  <a:lnTo>
                    <a:pt x="1490284" y="6982"/>
                  </a:lnTo>
                  <a:lnTo>
                    <a:pt x="1540434" y="4043"/>
                  </a:lnTo>
                  <a:lnTo>
                    <a:pt x="1590620" y="1897"/>
                  </a:lnTo>
                  <a:lnTo>
                    <a:pt x="1640817" y="548"/>
                  </a:lnTo>
                  <a:lnTo>
                    <a:pt x="1690997" y="0"/>
                  </a:lnTo>
                  <a:lnTo>
                    <a:pt x="1741133" y="255"/>
                  </a:lnTo>
                  <a:lnTo>
                    <a:pt x="1791197" y="1319"/>
                  </a:lnTo>
                  <a:lnTo>
                    <a:pt x="1841164" y="3194"/>
                  </a:lnTo>
                  <a:lnTo>
                    <a:pt x="1891006" y="5885"/>
                  </a:lnTo>
                  <a:lnTo>
                    <a:pt x="1940696" y="9394"/>
                  </a:lnTo>
                  <a:lnTo>
                    <a:pt x="1990207" y="13727"/>
                  </a:lnTo>
                  <a:lnTo>
                    <a:pt x="2039512" y="18886"/>
                  </a:lnTo>
                  <a:lnTo>
                    <a:pt x="2088584" y="24876"/>
                  </a:lnTo>
                  <a:lnTo>
                    <a:pt x="2137396" y="31700"/>
                  </a:lnTo>
                  <a:lnTo>
                    <a:pt x="2185921" y="39362"/>
                  </a:lnTo>
                  <a:lnTo>
                    <a:pt x="2234132" y="47865"/>
                  </a:lnTo>
                  <a:lnTo>
                    <a:pt x="2282002" y="57213"/>
                  </a:lnTo>
                  <a:lnTo>
                    <a:pt x="2329504" y="67411"/>
                  </a:lnTo>
                  <a:lnTo>
                    <a:pt x="2376611" y="78461"/>
                  </a:lnTo>
                  <a:lnTo>
                    <a:pt x="2423296" y="90368"/>
                  </a:lnTo>
                  <a:lnTo>
                    <a:pt x="2469533" y="103135"/>
                  </a:lnTo>
                  <a:lnTo>
                    <a:pt x="2515293" y="116766"/>
                  </a:lnTo>
                  <a:lnTo>
                    <a:pt x="2560550" y="131264"/>
                  </a:lnTo>
                  <a:lnTo>
                    <a:pt x="2605278" y="146634"/>
                  </a:lnTo>
                  <a:lnTo>
                    <a:pt x="2649448" y="162879"/>
                  </a:lnTo>
                  <a:lnTo>
                    <a:pt x="2693035" y="180004"/>
                  </a:lnTo>
                  <a:lnTo>
                    <a:pt x="2744315" y="201617"/>
                  </a:lnTo>
                  <a:lnTo>
                    <a:pt x="2793897" y="224155"/>
                  </a:lnTo>
                  <a:lnTo>
                    <a:pt x="2841774" y="247589"/>
                  </a:lnTo>
                  <a:lnTo>
                    <a:pt x="2887940" y="271891"/>
                  </a:lnTo>
                  <a:lnTo>
                    <a:pt x="2932387" y="297033"/>
                  </a:lnTo>
                  <a:lnTo>
                    <a:pt x="2975108" y="322986"/>
                  </a:lnTo>
                  <a:lnTo>
                    <a:pt x="3016098" y="349721"/>
                  </a:lnTo>
                  <a:lnTo>
                    <a:pt x="3055348" y="377210"/>
                  </a:lnTo>
                  <a:lnTo>
                    <a:pt x="3092853" y="405425"/>
                  </a:lnTo>
                  <a:lnTo>
                    <a:pt x="3128604" y="434338"/>
                  </a:lnTo>
                  <a:lnTo>
                    <a:pt x="3162597" y="463919"/>
                  </a:lnTo>
                  <a:lnTo>
                    <a:pt x="3194822" y="494141"/>
                  </a:lnTo>
                  <a:lnTo>
                    <a:pt x="3225275" y="524976"/>
                  </a:lnTo>
                  <a:lnTo>
                    <a:pt x="3253948" y="556394"/>
                  </a:lnTo>
                  <a:lnTo>
                    <a:pt x="3280834" y="588367"/>
                  </a:lnTo>
                  <a:lnTo>
                    <a:pt x="3305926" y="620867"/>
                  </a:lnTo>
                  <a:lnTo>
                    <a:pt x="3329218" y="653866"/>
                  </a:lnTo>
                  <a:lnTo>
                    <a:pt x="3350702" y="687335"/>
                  </a:lnTo>
                  <a:lnTo>
                    <a:pt x="3370373" y="721246"/>
                  </a:lnTo>
                  <a:lnTo>
                    <a:pt x="3388222" y="755570"/>
                  </a:lnTo>
                  <a:lnTo>
                    <a:pt x="3404244" y="790279"/>
                  </a:lnTo>
                  <a:lnTo>
                    <a:pt x="3430776" y="860738"/>
                  </a:lnTo>
                  <a:lnTo>
                    <a:pt x="3449916" y="932395"/>
                  </a:lnTo>
                  <a:lnTo>
                    <a:pt x="3461608" y="1005024"/>
                  </a:lnTo>
                  <a:lnTo>
                    <a:pt x="3465797" y="1078398"/>
                  </a:lnTo>
                  <a:lnTo>
                    <a:pt x="3465061" y="1115292"/>
                  </a:lnTo>
                  <a:lnTo>
                    <a:pt x="3457895" y="1189356"/>
                  </a:lnTo>
                  <a:lnTo>
                    <a:pt x="3443090" y="1263595"/>
                  </a:lnTo>
                  <a:lnTo>
                    <a:pt x="3432806" y="1300710"/>
                  </a:lnTo>
                  <a:lnTo>
                    <a:pt x="3420591" y="1337784"/>
                  </a:lnTo>
                  <a:lnTo>
                    <a:pt x="3406440" y="1374787"/>
                  </a:lnTo>
                  <a:lnTo>
                    <a:pt x="3390345" y="1411693"/>
                  </a:lnTo>
                  <a:lnTo>
                    <a:pt x="3372299" y="1448473"/>
                  </a:lnTo>
                  <a:lnTo>
                    <a:pt x="3352296" y="1485097"/>
                  </a:lnTo>
                  <a:lnTo>
                    <a:pt x="3330328" y="1521539"/>
                  </a:lnTo>
                  <a:lnTo>
                    <a:pt x="3306389" y="1557768"/>
                  </a:lnTo>
                  <a:lnTo>
                    <a:pt x="3280472" y="1593758"/>
                  </a:lnTo>
                  <a:lnTo>
                    <a:pt x="3252571" y="1629479"/>
                  </a:lnTo>
                  <a:lnTo>
                    <a:pt x="3222677" y="1664903"/>
                  </a:lnTo>
                  <a:lnTo>
                    <a:pt x="3190786" y="1700002"/>
                  </a:lnTo>
                  <a:lnTo>
                    <a:pt x="3156889" y="1734748"/>
                  </a:lnTo>
                  <a:lnTo>
                    <a:pt x="3120980" y="1769111"/>
                  </a:lnTo>
                  <a:lnTo>
                    <a:pt x="3083052" y="1803064"/>
                  </a:lnTo>
                  <a:lnTo>
                    <a:pt x="3049734" y="1831133"/>
                  </a:lnTo>
                  <a:lnTo>
                    <a:pt x="3015331" y="1858578"/>
                  </a:lnTo>
                  <a:lnTo>
                    <a:pt x="2979872" y="1885388"/>
                  </a:lnTo>
                  <a:lnTo>
                    <a:pt x="2943385" y="1911555"/>
                  </a:lnTo>
                  <a:lnTo>
                    <a:pt x="2905900" y="1937070"/>
                  </a:lnTo>
                  <a:lnTo>
                    <a:pt x="2867443" y="1961923"/>
                  </a:lnTo>
                  <a:lnTo>
                    <a:pt x="2828044" y="1986105"/>
                  </a:lnTo>
                  <a:lnTo>
                    <a:pt x="2787730" y="2009608"/>
                  </a:lnTo>
                  <a:lnTo>
                    <a:pt x="2746532" y="2032423"/>
                  </a:lnTo>
                  <a:lnTo>
                    <a:pt x="2704477" y="2054539"/>
                  </a:lnTo>
                  <a:lnTo>
                    <a:pt x="2661593" y="2075949"/>
                  </a:lnTo>
                  <a:lnTo>
                    <a:pt x="2617909" y="2096643"/>
                  </a:lnTo>
                  <a:lnTo>
                    <a:pt x="2573454" y="2116613"/>
                  </a:lnTo>
                  <a:lnTo>
                    <a:pt x="2528255" y="2135848"/>
                  </a:lnTo>
                  <a:lnTo>
                    <a:pt x="2482343" y="2154341"/>
                  </a:lnTo>
                  <a:lnTo>
                    <a:pt x="2435744" y="2172081"/>
                  </a:lnTo>
                  <a:lnTo>
                    <a:pt x="2388487" y="2189061"/>
                  </a:lnTo>
                  <a:lnTo>
                    <a:pt x="2340602" y="2205270"/>
                  </a:lnTo>
                  <a:lnTo>
                    <a:pt x="2292115" y="2220700"/>
                  </a:lnTo>
                  <a:lnTo>
                    <a:pt x="2243057" y="2235342"/>
                  </a:lnTo>
                  <a:lnTo>
                    <a:pt x="2193455" y="2249187"/>
                  </a:lnTo>
                  <a:lnTo>
                    <a:pt x="2143338" y="2262225"/>
                  </a:lnTo>
                  <a:lnTo>
                    <a:pt x="2092734" y="2274448"/>
                  </a:lnTo>
                  <a:lnTo>
                    <a:pt x="2041672" y="2285846"/>
                  </a:lnTo>
                  <a:lnTo>
                    <a:pt x="1990180" y="2296411"/>
                  </a:lnTo>
                  <a:lnTo>
                    <a:pt x="1938287" y="2306133"/>
                  </a:lnTo>
                  <a:lnTo>
                    <a:pt x="1886020" y="2315004"/>
                  </a:lnTo>
                  <a:lnTo>
                    <a:pt x="1833410" y="2323014"/>
                  </a:lnTo>
                  <a:lnTo>
                    <a:pt x="1780484" y="2330154"/>
                  </a:lnTo>
                  <a:lnTo>
                    <a:pt x="1727270" y="2336416"/>
                  </a:lnTo>
                  <a:lnTo>
                    <a:pt x="1673798" y="2341789"/>
                  </a:lnTo>
                  <a:lnTo>
                    <a:pt x="1620095" y="2346266"/>
                  </a:lnTo>
                  <a:lnTo>
                    <a:pt x="1566190" y="2349837"/>
                  </a:lnTo>
                  <a:lnTo>
                    <a:pt x="1512112" y="2352492"/>
                  </a:lnTo>
                  <a:lnTo>
                    <a:pt x="1457888" y="2354224"/>
                  </a:lnTo>
                  <a:lnTo>
                    <a:pt x="1403548" y="2355022"/>
                  </a:lnTo>
                  <a:lnTo>
                    <a:pt x="1349121" y="2354879"/>
                  </a:lnTo>
                  <a:lnTo>
                    <a:pt x="1244600" y="2464861"/>
                  </a:lnTo>
                  <a:lnTo>
                    <a:pt x="541655" y="2230165"/>
                  </a:lnTo>
                  <a:lnTo>
                    <a:pt x="1453515" y="2244897"/>
                  </a:lnTo>
                  <a:lnTo>
                    <a:pt x="1349121" y="2354879"/>
                  </a:lnTo>
                  <a:lnTo>
                    <a:pt x="1406673" y="2355014"/>
                  </a:lnTo>
                  <a:lnTo>
                    <a:pt x="1463973" y="2354113"/>
                  </a:lnTo>
                  <a:lnTo>
                    <a:pt x="1520995" y="2352191"/>
                  </a:lnTo>
                  <a:lnTo>
                    <a:pt x="1577713" y="2349262"/>
                  </a:lnTo>
                  <a:lnTo>
                    <a:pt x="1634100" y="2345340"/>
                  </a:lnTo>
                  <a:lnTo>
                    <a:pt x="1690132" y="2340439"/>
                  </a:lnTo>
                  <a:lnTo>
                    <a:pt x="1745781" y="2334574"/>
                  </a:lnTo>
                  <a:lnTo>
                    <a:pt x="1801021" y="2327759"/>
                  </a:lnTo>
                  <a:lnTo>
                    <a:pt x="1855827" y="2320008"/>
                  </a:lnTo>
                  <a:lnTo>
                    <a:pt x="1910172" y="2311335"/>
                  </a:lnTo>
                  <a:lnTo>
                    <a:pt x="1964030" y="2301756"/>
                  </a:lnTo>
                  <a:lnTo>
                    <a:pt x="2017376" y="2291284"/>
                  </a:lnTo>
                  <a:lnTo>
                    <a:pt x="2070182" y="2279933"/>
                  </a:lnTo>
                  <a:lnTo>
                    <a:pt x="2122424" y="2267718"/>
                  </a:lnTo>
                  <a:lnTo>
                    <a:pt x="2174075" y="2254654"/>
                  </a:lnTo>
                  <a:lnTo>
                    <a:pt x="2225108" y="2240753"/>
                  </a:lnTo>
                  <a:lnTo>
                    <a:pt x="2275498" y="2226032"/>
                  </a:lnTo>
                  <a:lnTo>
                    <a:pt x="2325219" y="2210503"/>
                  </a:lnTo>
                  <a:lnTo>
                    <a:pt x="2374245" y="2194182"/>
                  </a:lnTo>
                  <a:lnTo>
                    <a:pt x="2422549" y="2177083"/>
                  </a:lnTo>
                  <a:lnTo>
                    <a:pt x="2470106" y="2159219"/>
                  </a:lnTo>
                  <a:lnTo>
                    <a:pt x="2516889" y="2140606"/>
                  </a:lnTo>
                  <a:lnTo>
                    <a:pt x="2562872" y="2121258"/>
                  </a:lnTo>
                  <a:lnTo>
                    <a:pt x="2608029" y="2101188"/>
                  </a:lnTo>
                  <a:lnTo>
                    <a:pt x="2652335" y="2080412"/>
                  </a:lnTo>
                  <a:lnTo>
                    <a:pt x="2695763" y="2058943"/>
                  </a:lnTo>
                  <a:lnTo>
                    <a:pt x="2738287" y="2036796"/>
                  </a:lnTo>
                  <a:lnTo>
                    <a:pt x="2779880" y="2013985"/>
                  </a:lnTo>
                  <a:lnTo>
                    <a:pt x="2820518" y="1990524"/>
                  </a:lnTo>
                  <a:lnTo>
                    <a:pt x="2860173" y="1966429"/>
                  </a:lnTo>
                  <a:lnTo>
                    <a:pt x="2898820" y="1941712"/>
                  </a:lnTo>
                  <a:lnTo>
                    <a:pt x="2936433" y="1916389"/>
                  </a:lnTo>
                  <a:lnTo>
                    <a:pt x="2972985" y="1890473"/>
                  </a:lnTo>
                  <a:lnTo>
                    <a:pt x="3008451" y="1863979"/>
                  </a:lnTo>
                  <a:lnTo>
                    <a:pt x="3042804" y="1836922"/>
                  </a:lnTo>
                  <a:lnTo>
                    <a:pt x="3076018" y="1809315"/>
                  </a:lnTo>
                  <a:lnTo>
                    <a:pt x="3108068" y="1781174"/>
                  </a:lnTo>
                  <a:lnTo>
                    <a:pt x="3138926" y="1752511"/>
                  </a:lnTo>
                  <a:lnTo>
                    <a:pt x="3168568" y="1723342"/>
                  </a:lnTo>
                  <a:lnTo>
                    <a:pt x="3196966" y="1693681"/>
                  </a:lnTo>
                  <a:lnTo>
                    <a:pt x="3224096" y="1663542"/>
                  </a:lnTo>
                  <a:lnTo>
                    <a:pt x="3249930" y="1632939"/>
                  </a:lnTo>
                  <a:lnTo>
                    <a:pt x="3274444" y="1601887"/>
                  </a:lnTo>
                  <a:lnTo>
                    <a:pt x="3297609" y="1570401"/>
                  </a:lnTo>
                  <a:lnTo>
                    <a:pt x="3319402" y="1538493"/>
                  </a:lnTo>
                  <a:lnTo>
                    <a:pt x="3339795" y="1506179"/>
                  </a:lnTo>
                  <a:lnTo>
                    <a:pt x="3376278" y="1440390"/>
                  </a:lnTo>
                  <a:lnTo>
                    <a:pt x="3406850" y="1373148"/>
                  </a:lnTo>
                  <a:lnTo>
                    <a:pt x="3431302" y="1304566"/>
                  </a:lnTo>
                  <a:lnTo>
                    <a:pt x="3449427" y="1234759"/>
                  </a:lnTo>
                  <a:lnTo>
                    <a:pt x="3461214" y="1162047"/>
                  </a:lnTo>
                  <a:lnTo>
                    <a:pt x="3465802" y="1088102"/>
                  </a:lnTo>
                  <a:lnTo>
                    <a:pt x="3465276" y="1051578"/>
                  </a:lnTo>
                  <a:lnTo>
                    <a:pt x="3458713" y="979511"/>
                  </a:lnTo>
                  <a:lnTo>
                    <a:pt x="3444969" y="908873"/>
                  </a:lnTo>
                  <a:lnTo>
                    <a:pt x="3424244" y="839802"/>
                  </a:lnTo>
                  <a:lnTo>
                    <a:pt x="3396741" y="772441"/>
                  </a:lnTo>
                  <a:lnTo>
                    <a:pt x="3362662" y="706928"/>
                  </a:lnTo>
                  <a:lnTo>
                    <a:pt x="3322208" y="643405"/>
                  </a:lnTo>
                  <a:lnTo>
                    <a:pt x="3299654" y="612434"/>
                  </a:lnTo>
                  <a:lnTo>
                    <a:pt x="3275581" y="582013"/>
                  </a:lnTo>
                  <a:lnTo>
                    <a:pt x="3250016" y="552159"/>
                  </a:lnTo>
                  <a:lnTo>
                    <a:pt x="3222983" y="522890"/>
                  </a:lnTo>
                  <a:lnTo>
                    <a:pt x="3194508" y="494224"/>
                  </a:lnTo>
                  <a:lnTo>
                    <a:pt x="3164616" y="466179"/>
                  </a:lnTo>
                  <a:lnTo>
                    <a:pt x="3133331" y="438771"/>
                  </a:lnTo>
                  <a:lnTo>
                    <a:pt x="3100680" y="412018"/>
                  </a:lnTo>
                  <a:lnTo>
                    <a:pt x="3066687" y="385939"/>
                  </a:lnTo>
                  <a:lnTo>
                    <a:pt x="3031378" y="360550"/>
                  </a:lnTo>
                  <a:lnTo>
                    <a:pt x="2994778" y="335869"/>
                  </a:lnTo>
                  <a:lnTo>
                    <a:pt x="2956912" y="311914"/>
                  </a:lnTo>
                  <a:lnTo>
                    <a:pt x="2917806" y="288701"/>
                  </a:lnTo>
                  <a:lnTo>
                    <a:pt x="2877484" y="266250"/>
                  </a:lnTo>
                  <a:lnTo>
                    <a:pt x="2835972" y="244576"/>
                  </a:lnTo>
                  <a:lnTo>
                    <a:pt x="2793294" y="223699"/>
                  </a:lnTo>
                  <a:lnTo>
                    <a:pt x="2749477" y="203635"/>
                  </a:lnTo>
                  <a:lnTo>
                    <a:pt x="2704546" y="184401"/>
                  </a:lnTo>
                  <a:lnTo>
                    <a:pt x="2658525" y="166017"/>
                  </a:lnTo>
                  <a:lnTo>
                    <a:pt x="2611440" y="148498"/>
                  </a:lnTo>
                  <a:lnTo>
                    <a:pt x="2563316" y="131863"/>
                  </a:lnTo>
                  <a:lnTo>
                    <a:pt x="2514178" y="116129"/>
                  </a:lnTo>
                  <a:lnTo>
                    <a:pt x="2464052" y="101313"/>
                  </a:lnTo>
                  <a:lnTo>
                    <a:pt x="2412962" y="87434"/>
                  </a:lnTo>
                  <a:lnTo>
                    <a:pt x="2360934" y="74509"/>
                  </a:lnTo>
                  <a:lnTo>
                    <a:pt x="2307994" y="62554"/>
                  </a:lnTo>
                  <a:lnTo>
                    <a:pt x="2254166" y="51589"/>
                  </a:lnTo>
                  <a:lnTo>
                    <a:pt x="2199475" y="41630"/>
                  </a:lnTo>
                  <a:lnTo>
                    <a:pt x="2143948" y="32696"/>
                  </a:lnTo>
                  <a:lnTo>
                    <a:pt x="2087608" y="24802"/>
                  </a:lnTo>
                  <a:lnTo>
                    <a:pt x="2030482" y="17968"/>
                  </a:lnTo>
                  <a:lnTo>
                    <a:pt x="1972594" y="12211"/>
                  </a:lnTo>
                  <a:lnTo>
                    <a:pt x="1913969" y="7548"/>
                  </a:lnTo>
                  <a:lnTo>
                    <a:pt x="1854634" y="3996"/>
                  </a:lnTo>
                  <a:lnTo>
                    <a:pt x="1794613" y="1574"/>
                  </a:lnTo>
                  <a:lnTo>
                    <a:pt x="1733930" y="299"/>
                  </a:lnTo>
                  <a:lnTo>
                    <a:pt x="1679493" y="155"/>
                  </a:lnTo>
                  <a:lnTo>
                    <a:pt x="1625144" y="953"/>
                  </a:lnTo>
                  <a:lnTo>
                    <a:pt x="1570913" y="2685"/>
                  </a:lnTo>
                  <a:lnTo>
                    <a:pt x="1516828" y="5341"/>
                  </a:lnTo>
                  <a:lnTo>
                    <a:pt x="1462918" y="8911"/>
                  </a:lnTo>
                  <a:lnTo>
                    <a:pt x="1409210" y="13388"/>
                  </a:lnTo>
                  <a:lnTo>
                    <a:pt x="1355733" y="18762"/>
                  </a:lnTo>
                  <a:lnTo>
                    <a:pt x="1302517" y="25023"/>
                  </a:lnTo>
                  <a:lnTo>
                    <a:pt x="1249588" y="32163"/>
                  </a:lnTo>
                  <a:lnTo>
                    <a:pt x="1196976" y="40173"/>
                  </a:lnTo>
                  <a:lnTo>
                    <a:pt x="1144709" y="49044"/>
                  </a:lnTo>
                  <a:lnTo>
                    <a:pt x="1092815" y="58766"/>
                  </a:lnTo>
                  <a:lnTo>
                    <a:pt x="1041323" y="69331"/>
                  </a:lnTo>
                  <a:lnTo>
                    <a:pt x="990261" y="80729"/>
                  </a:lnTo>
                  <a:lnTo>
                    <a:pt x="939659" y="92952"/>
                  </a:lnTo>
                  <a:lnTo>
                    <a:pt x="889543" y="105990"/>
                  </a:lnTo>
                  <a:lnTo>
                    <a:pt x="839943" y="119835"/>
                  </a:lnTo>
                  <a:lnTo>
                    <a:pt x="790887" y="134477"/>
                  </a:lnTo>
                  <a:lnTo>
                    <a:pt x="742403" y="149907"/>
                  </a:lnTo>
                  <a:lnTo>
                    <a:pt x="694520" y="166116"/>
                  </a:lnTo>
                  <a:lnTo>
                    <a:pt x="647267" y="183096"/>
                  </a:lnTo>
                  <a:lnTo>
                    <a:pt x="600671" y="200836"/>
                  </a:lnTo>
                  <a:lnTo>
                    <a:pt x="554762" y="219329"/>
                  </a:lnTo>
                  <a:lnTo>
                    <a:pt x="509567" y="238564"/>
                  </a:lnTo>
                  <a:lnTo>
                    <a:pt x="465115" y="258534"/>
                  </a:lnTo>
                  <a:lnTo>
                    <a:pt x="421434" y="279228"/>
                  </a:lnTo>
                  <a:lnTo>
                    <a:pt x="378554" y="300638"/>
                  </a:lnTo>
                  <a:lnTo>
                    <a:pt x="336502" y="322755"/>
                  </a:lnTo>
                  <a:lnTo>
                    <a:pt x="295307" y="345569"/>
                  </a:lnTo>
                  <a:lnTo>
                    <a:pt x="254996" y="369072"/>
                  </a:lnTo>
                  <a:lnTo>
                    <a:pt x="215600" y="393254"/>
                  </a:lnTo>
                  <a:lnTo>
                    <a:pt x="177145" y="418108"/>
                  </a:lnTo>
                  <a:lnTo>
                    <a:pt x="139662" y="443622"/>
                  </a:lnTo>
                  <a:lnTo>
                    <a:pt x="103177" y="469789"/>
                  </a:lnTo>
                  <a:lnTo>
                    <a:pt x="67719" y="496599"/>
                  </a:lnTo>
                  <a:lnTo>
                    <a:pt x="33317" y="524044"/>
                  </a:lnTo>
                  <a:lnTo>
                    <a:pt x="0" y="552114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497" y="-11226"/>
            <a:ext cx="890587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11700" algn="l"/>
              </a:tabLst>
            </a:pPr>
            <a:r>
              <a:rPr dirty="0"/>
              <a:t>Functions</a:t>
            </a:r>
            <a:r>
              <a:rPr spc="-110" dirty="0"/>
              <a:t> </a:t>
            </a:r>
            <a:r>
              <a:rPr dirty="0"/>
              <a:t>/</a:t>
            </a:r>
            <a:r>
              <a:rPr spc="-110" dirty="0"/>
              <a:t> </a:t>
            </a:r>
            <a:r>
              <a:rPr dirty="0"/>
              <a:t>Methods</a:t>
            </a:r>
            <a:r>
              <a:rPr spc="-105" dirty="0"/>
              <a:t> </a:t>
            </a:r>
            <a:r>
              <a:rPr spc="-25" dirty="0"/>
              <a:t>on</a:t>
            </a:r>
            <a:r>
              <a:rPr dirty="0"/>
              <a:t>	</a:t>
            </a:r>
            <a:r>
              <a:rPr sz="5400" spc="-10" dirty="0"/>
              <a:t>Tuple-</a:t>
            </a:r>
            <a:r>
              <a:rPr sz="5400" spc="-295" dirty="0"/>
              <a:t>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sorted()</a:t>
            </a:r>
            <a:endParaRPr sz="5400"/>
          </a:p>
        </p:txBody>
      </p:sp>
      <p:sp>
        <p:nvSpPr>
          <p:cNvPr id="4" name="object 4"/>
          <p:cNvSpPr txBox="1"/>
          <p:nvPr/>
        </p:nvSpPr>
        <p:spPr>
          <a:xfrm>
            <a:off x="2590800" y="990600"/>
            <a:ext cx="6477000" cy="1569720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54"/>
              </a:spcBef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sorted(</a:t>
            </a:r>
            <a:r>
              <a:rPr sz="32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3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91440" marR="99695" indent="74295">
              <a:lnSpc>
                <a:spcPct val="100299"/>
              </a:lnSpc>
              <a:spcBef>
                <a:spcPts val="15"/>
              </a:spcBef>
            </a:pPr>
            <a:r>
              <a:rPr sz="2400" b="1" dirty="0">
                <a:latin typeface="Times New Roman"/>
                <a:cs typeface="Times New Roman"/>
              </a:rPr>
              <a:t>sorted(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method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sorted(reverse=True)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sorts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or </a:t>
            </a:r>
            <a:r>
              <a:rPr sz="1800" b="1" dirty="0">
                <a:latin typeface="Times New Roman"/>
                <a:cs typeface="Times New Roman"/>
              </a:rPr>
              <a:t>orders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the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items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the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Tuple,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by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default</a:t>
            </a:r>
            <a:r>
              <a:rPr sz="1800" b="1" spc="4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in </a:t>
            </a:r>
            <a:r>
              <a:rPr sz="2000" b="1" i="1" dirty="0">
                <a:solidFill>
                  <a:srgbClr val="974707"/>
                </a:solidFill>
                <a:latin typeface="Times New Roman"/>
                <a:cs typeface="Times New Roman"/>
              </a:rPr>
              <a:t>increasing</a:t>
            </a:r>
            <a:r>
              <a:rPr sz="2000" b="1" i="1" spc="-55" dirty="0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974707"/>
                </a:solidFill>
                <a:latin typeface="Times New Roman"/>
                <a:cs typeface="Times New Roman"/>
              </a:rPr>
              <a:t>order. </a:t>
            </a:r>
            <a:r>
              <a:rPr sz="1800" b="1" spc="-20" dirty="0">
                <a:latin typeface="Times New Roman"/>
                <a:cs typeface="Times New Roman"/>
              </a:rPr>
              <a:t>sorted(reverse=True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)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for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getting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the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Tuple</a:t>
            </a:r>
            <a:r>
              <a:rPr sz="1800" b="1" dirty="0">
                <a:latin typeface="Times New Roman"/>
                <a:cs typeface="Times New Roman"/>
              </a:rPr>
              <a:t> in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974707"/>
                </a:solidFill>
                <a:latin typeface="Times New Roman"/>
                <a:cs typeface="Times New Roman"/>
              </a:rPr>
              <a:t>decreasing</a:t>
            </a:r>
            <a:r>
              <a:rPr sz="2000" b="1" i="1" spc="-50" dirty="0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974707"/>
                </a:solidFill>
                <a:latin typeface="Times New Roman"/>
                <a:cs typeface="Times New Roman"/>
              </a:rPr>
              <a:t>order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40" y="940053"/>
            <a:ext cx="23190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502663"/>
            <a:ext cx="2514600" cy="5355590"/>
          </a:xfrm>
          <a:custGeom>
            <a:avLst/>
            <a:gdLst/>
            <a:ahLst/>
            <a:cxnLst/>
            <a:rect l="l" t="t" r="r" b="b"/>
            <a:pathLst>
              <a:path w="2514600" h="5355590">
                <a:moveTo>
                  <a:pt x="2514600" y="0"/>
                </a:moveTo>
                <a:lnTo>
                  <a:pt x="0" y="0"/>
                </a:lnTo>
                <a:lnTo>
                  <a:pt x="0" y="5355336"/>
                </a:lnTo>
                <a:lnTo>
                  <a:pt x="2514600" y="5355336"/>
                </a:lnTo>
                <a:lnTo>
                  <a:pt x="2514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1673479"/>
            <a:ext cx="2310130" cy="508635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5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Tuples</a:t>
            </a:r>
            <a:r>
              <a:rPr sz="1800" b="1" u="sng" spc="-7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95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4255"/>
              </a:lnSpc>
            </a:pPr>
            <a:r>
              <a:rPr sz="36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600" b="1" spc="-10" dirty="0">
                <a:solidFill>
                  <a:srgbClr val="FFC000"/>
                </a:solidFill>
                <a:latin typeface="Calibri"/>
                <a:cs typeface="Calibri"/>
              </a:rPr>
              <a:t>Functions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600" b="1" dirty="0">
                <a:solidFill>
                  <a:srgbClr val="FFC000"/>
                </a:solidFill>
                <a:latin typeface="Calibri"/>
                <a:cs typeface="Calibri"/>
              </a:rPr>
              <a:t>/</a:t>
            </a:r>
            <a:r>
              <a:rPr sz="3600" b="1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FFC000"/>
                </a:solidFill>
                <a:latin typeface="Calibri"/>
                <a:cs typeface="Calibri"/>
              </a:rPr>
              <a:t>methods</a:t>
            </a:r>
            <a:endParaRPr sz="3600">
              <a:latin typeface="Calibri"/>
              <a:cs typeface="Calibri"/>
            </a:endParaRPr>
          </a:p>
          <a:p>
            <a:pPr marL="12700" marR="34925">
              <a:lnSpc>
                <a:spcPct val="97300"/>
              </a:lnSpc>
              <a:spcBef>
                <a:spcPts val="16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tuple(),</a:t>
            </a:r>
            <a:r>
              <a:rPr sz="18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count(),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18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FFFF00"/>
                </a:solidFill>
                <a:latin typeface="Calibri"/>
                <a:cs typeface="Calibri"/>
              </a:rPr>
              <a:t>sorted()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,min(),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max(),</a:t>
            </a:r>
            <a:r>
              <a:rPr sz="18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sum()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800">
              <a:latin typeface="Calibri"/>
              <a:cs typeface="Calibri"/>
            </a:endParaRPr>
          </a:p>
          <a:p>
            <a:pPr marL="12700" marR="20320">
              <a:lnSpc>
                <a:spcPts val="2160"/>
              </a:lnSpc>
              <a:spcBef>
                <a:spcPts val="6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2700" marR="482600" indent="50165">
              <a:lnSpc>
                <a:spcPts val="2140"/>
              </a:lnSpc>
              <a:spcBef>
                <a:spcPts val="4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on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12700" marR="840740">
              <a:lnSpc>
                <a:spcPts val="2140"/>
              </a:lnSpc>
              <a:spcBef>
                <a:spcPts val="4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609850" y="2609850"/>
            <a:ext cx="6515100" cy="4229100"/>
            <a:chOff x="2609850" y="2609850"/>
            <a:chExt cx="6515100" cy="422910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98969" y="2706694"/>
              <a:ext cx="3648940" cy="209390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42107" y="2638425"/>
              <a:ext cx="3790950" cy="2190750"/>
            </a:xfrm>
            <a:custGeom>
              <a:avLst/>
              <a:gdLst/>
              <a:ahLst/>
              <a:cxnLst/>
              <a:rect l="l" t="t" r="r" b="b"/>
              <a:pathLst>
                <a:path w="3790950" h="2190750">
                  <a:moveTo>
                    <a:pt x="0" y="2190750"/>
                  </a:moveTo>
                  <a:lnTo>
                    <a:pt x="3790950" y="2190750"/>
                  </a:lnTo>
                  <a:lnTo>
                    <a:pt x="3790950" y="0"/>
                  </a:lnTo>
                  <a:lnTo>
                    <a:pt x="0" y="0"/>
                  </a:lnTo>
                  <a:lnTo>
                    <a:pt x="0" y="21907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81756" y="2720484"/>
              <a:ext cx="2415767" cy="97539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509258" y="2638463"/>
              <a:ext cx="2587625" cy="1126490"/>
            </a:xfrm>
            <a:custGeom>
              <a:avLst/>
              <a:gdLst/>
              <a:ahLst/>
              <a:cxnLst/>
              <a:rect l="l" t="t" r="r" b="b"/>
              <a:pathLst>
                <a:path w="2587625" h="1126489">
                  <a:moveTo>
                    <a:pt x="0" y="1126070"/>
                  </a:moveTo>
                  <a:lnTo>
                    <a:pt x="2587117" y="1126070"/>
                  </a:lnTo>
                  <a:lnTo>
                    <a:pt x="2587117" y="0"/>
                  </a:lnTo>
                  <a:lnTo>
                    <a:pt x="0" y="0"/>
                  </a:lnTo>
                  <a:lnTo>
                    <a:pt x="0" y="112607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80205" y="4976002"/>
              <a:ext cx="5975358" cy="178279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638425" y="4924423"/>
              <a:ext cx="6072505" cy="1885950"/>
            </a:xfrm>
            <a:custGeom>
              <a:avLst/>
              <a:gdLst/>
              <a:ahLst/>
              <a:cxnLst/>
              <a:rect l="l" t="t" r="r" b="b"/>
              <a:pathLst>
                <a:path w="6072505" h="1885950">
                  <a:moveTo>
                    <a:pt x="0" y="1885949"/>
                  </a:moveTo>
                  <a:lnTo>
                    <a:pt x="6072124" y="1885949"/>
                  </a:lnTo>
                  <a:lnTo>
                    <a:pt x="6072124" y="0"/>
                  </a:lnTo>
                  <a:lnTo>
                    <a:pt x="0" y="0"/>
                  </a:lnTo>
                  <a:lnTo>
                    <a:pt x="0" y="1885949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781800" y="3962450"/>
            <a:ext cx="2209800" cy="2185670"/>
          </a:xfrm>
          <a:prstGeom prst="rect">
            <a:avLst/>
          </a:prstGeom>
          <a:solidFill>
            <a:srgbClr val="FFFF00"/>
          </a:solidFill>
          <a:ln w="12700">
            <a:solidFill>
              <a:srgbClr val="C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23189" marR="113664" indent="-635" algn="ctr">
              <a:lnSpc>
                <a:spcPct val="100200"/>
              </a:lnSpc>
              <a:spcBef>
                <a:spcPts val="240"/>
              </a:spcBef>
            </a:pPr>
            <a:r>
              <a:rPr sz="1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</a:t>
            </a:r>
            <a:r>
              <a:rPr sz="1800" b="1" u="sng" spc="-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sorted(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)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method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won’t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be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able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sort</a:t>
            </a:r>
            <a:r>
              <a:rPr sz="1600" b="1" spc="3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values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if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contains </a:t>
            </a:r>
            <a:r>
              <a:rPr sz="1800" b="1" i="1" spc="-10" dirty="0">
                <a:solidFill>
                  <a:srgbClr val="974707"/>
                </a:solidFill>
                <a:latin typeface="Calibri"/>
                <a:cs typeface="Calibri"/>
              </a:rPr>
              <a:t>complex numbers/tuple</a:t>
            </a:r>
            <a:r>
              <a:rPr sz="1800" b="1" i="1" spc="-3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1800" b="1" i="1" spc="-50" dirty="0">
                <a:solidFill>
                  <a:srgbClr val="974707"/>
                </a:solidFill>
                <a:latin typeface="Calibri"/>
                <a:cs typeface="Calibri"/>
              </a:rPr>
              <a:t>/ </a:t>
            </a:r>
            <a:r>
              <a:rPr sz="1800" b="1" i="1" dirty="0">
                <a:solidFill>
                  <a:srgbClr val="974707"/>
                </a:solidFill>
                <a:latin typeface="Calibri"/>
                <a:cs typeface="Calibri"/>
              </a:rPr>
              <a:t>mixed</a:t>
            </a:r>
            <a:r>
              <a:rPr sz="1800" b="1" i="1" spc="-7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974707"/>
                </a:solidFill>
                <a:latin typeface="Calibri"/>
                <a:cs typeface="Calibri"/>
              </a:rPr>
              <a:t>datatype</a:t>
            </a:r>
            <a:r>
              <a:rPr sz="1800" b="1" i="1" spc="-5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6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its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elements.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14625" y="733463"/>
            <a:ext cx="6381750" cy="1196340"/>
            <a:chOff x="2714625" y="733463"/>
            <a:chExt cx="6381750" cy="1196340"/>
          </a:xfrm>
        </p:grpSpPr>
        <p:sp>
          <p:nvSpPr>
            <p:cNvPr id="3" name="object 3"/>
            <p:cNvSpPr/>
            <p:nvPr/>
          </p:nvSpPr>
          <p:spPr>
            <a:xfrm>
              <a:off x="2743200" y="762038"/>
              <a:ext cx="6324600" cy="1139190"/>
            </a:xfrm>
            <a:custGeom>
              <a:avLst/>
              <a:gdLst/>
              <a:ahLst/>
              <a:cxnLst/>
              <a:rect l="l" t="t" r="r" b="b"/>
              <a:pathLst>
                <a:path w="6324600" h="1139189">
                  <a:moveTo>
                    <a:pt x="6324600" y="0"/>
                  </a:moveTo>
                  <a:lnTo>
                    <a:pt x="0" y="0"/>
                  </a:lnTo>
                  <a:lnTo>
                    <a:pt x="0" y="1138770"/>
                  </a:lnTo>
                  <a:lnTo>
                    <a:pt x="6324600" y="1138770"/>
                  </a:lnTo>
                  <a:lnTo>
                    <a:pt x="63246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3200" y="762038"/>
              <a:ext cx="6324600" cy="1139190"/>
            </a:xfrm>
            <a:custGeom>
              <a:avLst/>
              <a:gdLst/>
              <a:ahLst/>
              <a:cxnLst/>
              <a:rect l="l" t="t" r="r" b="b"/>
              <a:pathLst>
                <a:path w="6324600" h="1139189">
                  <a:moveTo>
                    <a:pt x="0" y="1138770"/>
                  </a:moveTo>
                  <a:lnTo>
                    <a:pt x="6324600" y="1138770"/>
                  </a:lnTo>
                  <a:lnTo>
                    <a:pt x="6324600" y="0"/>
                  </a:lnTo>
                  <a:lnTo>
                    <a:pt x="0" y="0"/>
                  </a:lnTo>
                  <a:lnTo>
                    <a:pt x="0" y="113877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822575" y="783081"/>
            <a:ext cx="6115050" cy="1065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min(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2000" b="1" dirty="0">
                <a:latin typeface="Times New Roman"/>
                <a:cs typeface="Times New Roman"/>
              </a:rPr>
              <a:t>Returns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minimum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out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elements/values/items</a:t>
            </a:r>
            <a:r>
              <a:rPr sz="2000" b="1" i="1" spc="-5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of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given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Tuple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40" y="6731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2"/>
            <a:ext cx="9144000" cy="708025"/>
          </a:xfrm>
          <a:custGeom>
            <a:avLst/>
            <a:gdLst/>
            <a:ahLst/>
            <a:cxnLst/>
            <a:rect l="l" t="t" r="r" b="b"/>
            <a:pathLst>
              <a:path w="9144000" h="708025">
                <a:moveTo>
                  <a:pt x="9144000" y="0"/>
                </a:moveTo>
                <a:lnTo>
                  <a:pt x="0" y="0"/>
                </a:lnTo>
                <a:lnTo>
                  <a:pt x="0" y="707885"/>
                </a:lnTo>
                <a:lnTo>
                  <a:pt x="9144000" y="707885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76529" y="1016"/>
            <a:ext cx="83845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dirty="0"/>
              <a:t>Functions</a:t>
            </a:r>
            <a:r>
              <a:rPr sz="2400" spc="-60" dirty="0"/>
              <a:t> </a:t>
            </a:r>
            <a:r>
              <a:rPr sz="2400" dirty="0"/>
              <a:t>/</a:t>
            </a:r>
            <a:r>
              <a:rPr sz="2400" spc="-45" dirty="0"/>
              <a:t> </a:t>
            </a:r>
            <a:r>
              <a:rPr sz="2400" dirty="0"/>
              <a:t>Methods</a:t>
            </a:r>
            <a:r>
              <a:rPr sz="2400" spc="-45" dirty="0"/>
              <a:t> </a:t>
            </a:r>
            <a:r>
              <a:rPr sz="2400" dirty="0"/>
              <a:t>on</a:t>
            </a:r>
            <a:r>
              <a:rPr sz="2400" spc="275" dirty="0"/>
              <a:t> </a:t>
            </a:r>
            <a:r>
              <a:rPr sz="4000" spc="-20" dirty="0"/>
              <a:t>Tuple-</a:t>
            </a:r>
            <a:r>
              <a:rPr sz="4000" spc="-90" dirty="0"/>
              <a:t> </a:t>
            </a:r>
            <a:r>
              <a:rPr sz="40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min(),max(),sum()</a:t>
            </a:r>
            <a:endParaRPr sz="4000"/>
          </a:p>
        </p:txBody>
      </p:sp>
      <p:grpSp>
        <p:nvGrpSpPr>
          <p:cNvPr id="9" name="object 9"/>
          <p:cNvGrpSpPr/>
          <p:nvPr/>
        </p:nvGrpSpPr>
        <p:grpSpPr>
          <a:xfrm>
            <a:off x="2714625" y="3176054"/>
            <a:ext cx="6381750" cy="1196340"/>
            <a:chOff x="2714625" y="3176054"/>
            <a:chExt cx="6381750" cy="1196340"/>
          </a:xfrm>
        </p:grpSpPr>
        <p:sp>
          <p:nvSpPr>
            <p:cNvPr id="10" name="object 10"/>
            <p:cNvSpPr/>
            <p:nvPr/>
          </p:nvSpPr>
          <p:spPr>
            <a:xfrm>
              <a:off x="2819400" y="3204629"/>
              <a:ext cx="6248400" cy="1139190"/>
            </a:xfrm>
            <a:custGeom>
              <a:avLst/>
              <a:gdLst/>
              <a:ahLst/>
              <a:cxnLst/>
              <a:rect l="l" t="t" r="r" b="b"/>
              <a:pathLst>
                <a:path w="6248400" h="1139189">
                  <a:moveTo>
                    <a:pt x="0" y="1138770"/>
                  </a:moveTo>
                  <a:lnTo>
                    <a:pt x="6248400" y="1138770"/>
                  </a:lnTo>
                  <a:lnTo>
                    <a:pt x="6248400" y="0"/>
                  </a:lnTo>
                  <a:lnTo>
                    <a:pt x="0" y="0"/>
                  </a:lnTo>
                  <a:lnTo>
                    <a:pt x="0" y="113877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43200" y="3204629"/>
              <a:ext cx="6324600" cy="1139190"/>
            </a:xfrm>
            <a:custGeom>
              <a:avLst/>
              <a:gdLst/>
              <a:ahLst/>
              <a:cxnLst/>
              <a:rect l="l" t="t" r="r" b="b"/>
              <a:pathLst>
                <a:path w="6324600" h="1139189">
                  <a:moveTo>
                    <a:pt x="0" y="1138770"/>
                  </a:moveTo>
                  <a:lnTo>
                    <a:pt x="6324600" y="1138770"/>
                  </a:lnTo>
                  <a:lnTo>
                    <a:pt x="6324600" y="0"/>
                  </a:lnTo>
                  <a:lnTo>
                    <a:pt x="0" y="0"/>
                  </a:lnTo>
                  <a:lnTo>
                    <a:pt x="0" y="113877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819400" y="3226130"/>
            <a:ext cx="6219825" cy="1066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sum(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15875" marR="325120">
              <a:lnSpc>
                <a:spcPct val="100000"/>
              </a:lnSpc>
              <a:spcBef>
                <a:spcPts val="35"/>
              </a:spcBef>
            </a:pPr>
            <a:r>
              <a:rPr sz="2000" b="1" dirty="0">
                <a:latin typeface="Times New Roman"/>
                <a:cs typeface="Times New Roman"/>
              </a:rPr>
              <a:t>Returns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sum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all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values/elements/items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the </a:t>
            </a:r>
            <a:r>
              <a:rPr sz="2000" b="1" dirty="0">
                <a:latin typeface="Times New Roman"/>
                <a:cs typeface="Times New Roman"/>
              </a:rPr>
              <a:t>given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Tuple.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714625" y="1956854"/>
            <a:ext cx="6381750" cy="1196340"/>
            <a:chOff x="2714625" y="1956854"/>
            <a:chExt cx="6381750" cy="1196340"/>
          </a:xfrm>
        </p:grpSpPr>
        <p:sp>
          <p:nvSpPr>
            <p:cNvPr id="14" name="object 14"/>
            <p:cNvSpPr/>
            <p:nvPr/>
          </p:nvSpPr>
          <p:spPr>
            <a:xfrm>
              <a:off x="2819400" y="1985429"/>
              <a:ext cx="6248400" cy="1139190"/>
            </a:xfrm>
            <a:custGeom>
              <a:avLst/>
              <a:gdLst/>
              <a:ahLst/>
              <a:cxnLst/>
              <a:rect l="l" t="t" r="r" b="b"/>
              <a:pathLst>
                <a:path w="6248400" h="1139189">
                  <a:moveTo>
                    <a:pt x="0" y="1138770"/>
                  </a:moveTo>
                  <a:lnTo>
                    <a:pt x="6248400" y="1138770"/>
                  </a:lnTo>
                  <a:lnTo>
                    <a:pt x="6248400" y="0"/>
                  </a:lnTo>
                  <a:lnTo>
                    <a:pt x="0" y="0"/>
                  </a:lnTo>
                  <a:lnTo>
                    <a:pt x="0" y="113877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43200" y="1985429"/>
              <a:ext cx="6324600" cy="1139190"/>
            </a:xfrm>
            <a:custGeom>
              <a:avLst/>
              <a:gdLst/>
              <a:ahLst/>
              <a:cxnLst/>
              <a:rect l="l" t="t" r="r" b="b"/>
              <a:pathLst>
                <a:path w="6324600" h="1139189">
                  <a:moveTo>
                    <a:pt x="0" y="1138770"/>
                  </a:moveTo>
                  <a:lnTo>
                    <a:pt x="6324600" y="1138770"/>
                  </a:lnTo>
                  <a:lnTo>
                    <a:pt x="6324600" y="0"/>
                  </a:lnTo>
                  <a:lnTo>
                    <a:pt x="0" y="0"/>
                  </a:lnTo>
                  <a:lnTo>
                    <a:pt x="0" y="113877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819400" y="2006549"/>
            <a:ext cx="6219825" cy="1066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max(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15875" marR="64135">
              <a:lnSpc>
                <a:spcPct val="100000"/>
              </a:lnSpc>
              <a:spcBef>
                <a:spcPts val="35"/>
              </a:spcBef>
            </a:pPr>
            <a:r>
              <a:rPr sz="2000" b="1" dirty="0">
                <a:latin typeface="Times New Roman"/>
                <a:cs typeface="Times New Roman"/>
              </a:rPr>
              <a:t>Returns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maximum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out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elements/values/items</a:t>
            </a:r>
            <a:r>
              <a:rPr sz="2000" b="1" i="1" spc="-5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of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given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Tuple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0" y="1631784"/>
            <a:ext cx="2819400" cy="467868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193040">
              <a:lnSpc>
                <a:spcPct val="100000"/>
              </a:lnSpc>
              <a:spcBef>
                <a:spcPts val="193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Tuples</a:t>
            </a:r>
            <a:r>
              <a:rPr sz="1800" b="1" u="sng" spc="-7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10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 marR="510540">
              <a:lnSpc>
                <a:spcPts val="3840"/>
              </a:lnSpc>
              <a:spcBef>
                <a:spcPts val="80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91440">
              <a:lnSpc>
                <a:spcPts val="211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tuple(),</a:t>
            </a:r>
            <a:r>
              <a:rPr sz="18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endParaRPr sz="1800">
              <a:latin typeface="Calibri"/>
              <a:cs typeface="Calibri"/>
            </a:endParaRPr>
          </a:p>
          <a:p>
            <a:pPr marL="91440" marR="629285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18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sorted(),min(),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max(),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sum()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18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600450" y="4438648"/>
            <a:ext cx="4762500" cy="2324100"/>
            <a:chOff x="3600450" y="4438648"/>
            <a:chExt cx="4762500" cy="2324100"/>
          </a:xfrm>
        </p:grpSpPr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87491" y="4507875"/>
              <a:ext cx="4528632" cy="213734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629025" y="4467223"/>
              <a:ext cx="4705350" cy="2266950"/>
            </a:xfrm>
            <a:custGeom>
              <a:avLst/>
              <a:gdLst/>
              <a:ahLst/>
              <a:cxnLst/>
              <a:rect l="l" t="t" r="r" b="b"/>
              <a:pathLst>
                <a:path w="4705350" h="2266950">
                  <a:moveTo>
                    <a:pt x="0" y="2266949"/>
                  </a:moveTo>
                  <a:lnTo>
                    <a:pt x="4705350" y="2266949"/>
                  </a:lnTo>
                  <a:lnTo>
                    <a:pt x="4705350" y="0"/>
                  </a:lnTo>
                  <a:lnTo>
                    <a:pt x="0" y="0"/>
                  </a:lnTo>
                  <a:lnTo>
                    <a:pt x="0" y="2266949"/>
                  </a:lnTo>
                  <a:close/>
                </a:path>
              </a:pathLst>
            </a:custGeom>
            <a:ln w="5715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9144000" cy="708025"/>
          </a:xfrm>
          <a:custGeom>
            <a:avLst/>
            <a:gdLst/>
            <a:ahLst/>
            <a:cxnLst/>
            <a:rect l="l" t="t" r="r" b="b"/>
            <a:pathLst>
              <a:path w="9144000" h="708025">
                <a:moveTo>
                  <a:pt x="9144000" y="0"/>
                </a:moveTo>
                <a:lnTo>
                  <a:pt x="0" y="0"/>
                </a:lnTo>
                <a:lnTo>
                  <a:pt x="0" y="707885"/>
                </a:lnTo>
                <a:lnTo>
                  <a:pt x="9144000" y="707885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5234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Functions</a:t>
            </a:r>
            <a:r>
              <a:rPr sz="2400" spc="-65" dirty="0"/>
              <a:t> </a:t>
            </a:r>
            <a:r>
              <a:rPr sz="2400" dirty="0"/>
              <a:t>/</a:t>
            </a:r>
            <a:r>
              <a:rPr sz="2400" spc="-50" dirty="0"/>
              <a:t> </a:t>
            </a:r>
            <a:r>
              <a:rPr sz="2400" dirty="0"/>
              <a:t>Methods</a:t>
            </a:r>
            <a:r>
              <a:rPr sz="2400" spc="-45" dirty="0"/>
              <a:t> </a:t>
            </a:r>
            <a:r>
              <a:rPr sz="2400" dirty="0"/>
              <a:t>on</a:t>
            </a:r>
            <a:r>
              <a:rPr sz="2400" spc="265" dirty="0"/>
              <a:t> </a:t>
            </a:r>
            <a:r>
              <a:rPr spc="-20" dirty="0"/>
              <a:t>Tuple-</a:t>
            </a:r>
            <a:r>
              <a:rPr spc="-80" dirty="0"/>
              <a:t> </a:t>
            </a:r>
            <a:r>
              <a:rPr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min(),max(),sum()</a:t>
            </a:r>
            <a:r>
              <a:rPr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1800" b="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contd..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11836" y="2882900"/>
            <a:ext cx="2315845" cy="3987800"/>
            <a:chOff x="211836" y="2882900"/>
            <a:chExt cx="2315845" cy="3987800"/>
          </a:xfrm>
        </p:grpSpPr>
        <p:sp>
          <p:nvSpPr>
            <p:cNvPr id="5" name="object 5"/>
            <p:cNvSpPr/>
            <p:nvPr/>
          </p:nvSpPr>
          <p:spPr>
            <a:xfrm>
              <a:off x="304800" y="2895600"/>
              <a:ext cx="2209800" cy="3962400"/>
            </a:xfrm>
            <a:custGeom>
              <a:avLst/>
              <a:gdLst/>
              <a:ahLst/>
              <a:cxnLst/>
              <a:rect l="l" t="t" r="r" b="b"/>
              <a:pathLst>
                <a:path w="2209800" h="3962400">
                  <a:moveTo>
                    <a:pt x="1734439" y="0"/>
                  </a:moveTo>
                  <a:lnTo>
                    <a:pt x="1734439" y="548894"/>
                  </a:lnTo>
                  <a:lnTo>
                    <a:pt x="0" y="548894"/>
                  </a:lnTo>
                  <a:lnTo>
                    <a:pt x="0" y="3413531"/>
                  </a:lnTo>
                  <a:lnTo>
                    <a:pt x="1734439" y="3413531"/>
                  </a:lnTo>
                  <a:lnTo>
                    <a:pt x="1734439" y="3962399"/>
                  </a:lnTo>
                  <a:lnTo>
                    <a:pt x="2209800" y="1981200"/>
                  </a:lnTo>
                  <a:lnTo>
                    <a:pt x="173443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4800" y="2895600"/>
              <a:ext cx="2209800" cy="3962400"/>
            </a:xfrm>
            <a:custGeom>
              <a:avLst/>
              <a:gdLst/>
              <a:ahLst/>
              <a:cxnLst/>
              <a:rect l="l" t="t" r="r" b="b"/>
              <a:pathLst>
                <a:path w="2209800" h="3962400">
                  <a:moveTo>
                    <a:pt x="0" y="548894"/>
                  </a:moveTo>
                  <a:lnTo>
                    <a:pt x="1734439" y="548894"/>
                  </a:lnTo>
                  <a:lnTo>
                    <a:pt x="1734439" y="0"/>
                  </a:lnTo>
                  <a:lnTo>
                    <a:pt x="2209800" y="1981200"/>
                  </a:lnTo>
                  <a:lnTo>
                    <a:pt x="1734439" y="3962399"/>
                  </a:lnTo>
                  <a:lnTo>
                    <a:pt x="1734439" y="3413531"/>
                  </a:lnTo>
                  <a:lnTo>
                    <a:pt x="0" y="3413531"/>
                  </a:lnTo>
                  <a:lnTo>
                    <a:pt x="0" y="54889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6032" y="3314700"/>
              <a:ext cx="659892" cy="4998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492" y="3314700"/>
              <a:ext cx="1098803" cy="4998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6444" y="3314700"/>
              <a:ext cx="1048512" cy="4998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5948" y="3680459"/>
              <a:ext cx="1880616" cy="4998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2608" y="4046219"/>
              <a:ext cx="1984248" cy="4998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1836" y="4411980"/>
              <a:ext cx="2145792" cy="4998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6324" y="4777739"/>
              <a:ext cx="1330452" cy="4998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8344" y="4777739"/>
              <a:ext cx="1036319" cy="4998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2920" y="5143500"/>
              <a:ext cx="1019556" cy="4998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3336" y="5509260"/>
              <a:ext cx="1001268" cy="4998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6216" y="5875020"/>
              <a:ext cx="1118616" cy="49987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89940" y="3382136"/>
            <a:ext cx="1694814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2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with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mixed</a:t>
            </a:r>
            <a:r>
              <a:rPr sz="2400" b="1" spc="-1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data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type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cannot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return</a:t>
            </a:r>
            <a:r>
              <a:rPr sz="2400" b="1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values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2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i="1" spc="-20" dirty="0">
                <a:solidFill>
                  <a:srgbClr val="C00000"/>
                </a:solidFill>
                <a:latin typeface="Calibri"/>
                <a:cs typeface="Calibri"/>
              </a:rPr>
              <a:t>min, 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max</a:t>
            </a:r>
            <a:r>
              <a:rPr sz="24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400" b="1" spc="6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i="1" spc="-25" dirty="0">
                <a:solidFill>
                  <a:srgbClr val="C00000"/>
                </a:solidFill>
                <a:latin typeface="Calibri"/>
                <a:cs typeface="Calibri"/>
              </a:rPr>
              <a:t>sum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functions.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9050" y="673100"/>
            <a:ext cx="9090025" cy="6165850"/>
            <a:chOff x="19050" y="673100"/>
            <a:chExt cx="9090025" cy="6165850"/>
          </a:xfrm>
        </p:grpSpPr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87804" y="3149598"/>
              <a:ext cx="6276055" cy="359833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638425" y="3095623"/>
              <a:ext cx="6381750" cy="3714750"/>
            </a:xfrm>
            <a:custGeom>
              <a:avLst/>
              <a:gdLst/>
              <a:ahLst/>
              <a:cxnLst/>
              <a:rect l="l" t="t" r="r" b="b"/>
              <a:pathLst>
                <a:path w="6381750" h="3714750">
                  <a:moveTo>
                    <a:pt x="0" y="3714750"/>
                  </a:moveTo>
                  <a:lnTo>
                    <a:pt x="6381750" y="3714750"/>
                  </a:lnTo>
                  <a:lnTo>
                    <a:pt x="6381750" y="0"/>
                  </a:lnTo>
                  <a:lnTo>
                    <a:pt x="0" y="0"/>
                  </a:lnTo>
                  <a:lnTo>
                    <a:pt x="0" y="3714750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200" y="762000"/>
              <a:ext cx="6553200" cy="22098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7625" y="733425"/>
              <a:ext cx="6610350" cy="2266950"/>
            </a:xfrm>
            <a:custGeom>
              <a:avLst/>
              <a:gdLst/>
              <a:ahLst/>
              <a:cxnLst/>
              <a:rect l="l" t="t" r="r" b="b"/>
              <a:pathLst>
                <a:path w="6610350" h="2266950">
                  <a:moveTo>
                    <a:pt x="0" y="2266950"/>
                  </a:moveTo>
                  <a:lnTo>
                    <a:pt x="6610350" y="2266950"/>
                  </a:lnTo>
                  <a:lnTo>
                    <a:pt x="6610350" y="0"/>
                  </a:lnTo>
                  <a:lnTo>
                    <a:pt x="0" y="0"/>
                  </a:lnTo>
                  <a:lnTo>
                    <a:pt x="0" y="2266950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867400" y="685800"/>
              <a:ext cx="3200400" cy="1981200"/>
            </a:xfrm>
            <a:custGeom>
              <a:avLst/>
              <a:gdLst/>
              <a:ahLst/>
              <a:cxnLst/>
              <a:rect l="l" t="t" r="r" b="b"/>
              <a:pathLst>
                <a:path w="3200400" h="1981200">
                  <a:moveTo>
                    <a:pt x="445008" y="0"/>
                  </a:moveTo>
                  <a:lnTo>
                    <a:pt x="0" y="990600"/>
                  </a:lnTo>
                  <a:lnTo>
                    <a:pt x="445008" y="1981200"/>
                  </a:lnTo>
                  <a:lnTo>
                    <a:pt x="445008" y="1872107"/>
                  </a:lnTo>
                  <a:lnTo>
                    <a:pt x="3200400" y="1872107"/>
                  </a:lnTo>
                  <a:lnTo>
                    <a:pt x="3200400" y="109092"/>
                  </a:lnTo>
                  <a:lnTo>
                    <a:pt x="445008" y="109092"/>
                  </a:lnTo>
                  <a:lnTo>
                    <a:pt x="44500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867400" y="685800"/>
              <a:ext cx="3200400" cy="1981200"/>
            </a:xfrm>
            <a:custGeom>
              <a:avLst/>
              <a:gdLst/>
              <a:ahLst/>
              <a:cxnLst/>
              <a:rect l="l" t="t" r="r" b="b"/>
              <a:pathLst>
                <a:path w="3200400" h="1981200">
                  <a:moveTo>
                    <a:pt x="3200400" y="109092"/>
                  </a:moveTo>
                  <a:lnTo>
                    <a:pt x="445008" y="109092"/>
                  </a:lnTo>
                  <a:lnTo>
                    <a:pt x="445008" y="0"/>
                  </a:lnTo>
                  <a:lnTo>
                    <a:pt x="0" y="990600"/>
                  </a:lnTo>
                  <a:lnTo>
                    <a:pt x="445008" y="1981200"/>
                  </a:lnTo>
                  <a:lnTo>
                    <a:pt x="445008" y="1872107"/>
                  </a:lnTo>
                  <a:lnTo>
                    <a:pt x="3200400" y="1872107"/>
                  </a:lnTo>
                  <a:lnTo>
                    <a:pt x="3200400" y="10909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88252" y="1853183"/>
              <a:ext cx="2520696" cy="34137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10628" y="2097024"/>
              <a:ext cx="733044" cy="341375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6363080" y="920242"/>
            <a:ext cx="260413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6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r>
              <a:rPr sz="16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Maximum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Minimum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done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basis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ASCII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values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the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characters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from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beginning.</a:t>
            </a:r>
            <a:endParaRPr sz="16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Eg.</a:t>
            </a:r>
            <a:r>
              <a:rPr sz="16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‘A’=65,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‘a’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=</a:t>
            </a:r>
            <a:r>
              <a:rPr sz="1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97,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‘b’=98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endParaRPr sz="16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so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on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3185" y="158318"/>
            <a:ext cx="235902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u="none" spc="-40" dirty="0">
                <a:solidFill>
                  <a:srgbClr val="000000"/>
                </a:solidFill>
              </a:rPr>
              <a:t>NOTE</a:t>
            </a:r>
            <a:endParaRPr sz="8000"/>
          </a:p>
        </p:txBody>
      </p:sp>
      <p:sp>
        <p:nvSpPr>
          <p:cNvPr id="3" name="object 3"/>
          <p:cNvSpPr/>
          <p:nvPr/>
        </p:nvSpPr>
        <p:spPr>
          <a:xfrm>
            <a:off x="3405251" y="1303400"/>
            <a:ext cx="2331720" cy="67310"/>
          </a:xfrm>
          <a:custGeom>
            <a:avLst/>
            <a:gdLst/>
            <a:ahLst/>
            <a:cxnLst/>
            <a:rect l="l" t="t" r="r" b="b"/>
            <a:pathLst>
              <a:path w="2331720" h="67309">
                <a:moveTo>
                  <a:pt x="2331720" y="0"/>
                </a:moveTo>
                <a:lnTo>
                  <a:pt x="0" y="0"/>
                </a:lnTo>
                <a:lnTo>
                  <a:pt x="0" y="67055"/>
                </a:lnTo>
                <a:lnTo>
                  <a:pt x="2331720" y="67055"/>
                </a:lnTo>
                <a:lnTo>
                  <a:pt x="23317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2400" y="1600136"/>
            <a:ext cx="8839200" cy="4526280"/>
          </a:xfrm>
          <a:custGeom>
            <a:avLst/>
            <a:gdLst/>
            <a:ahLst/>
            <a:cxnLst/>
            <a:rect l="l" t="t" r="r" b="b"/>
            <a:pathLst>
              <a:path w="8839200" h="4526280">
                <a:moveTo>
                  <a:pt x="8839200" y="0"/>
                </a:moveTo>
                <a:lnTo>
                  <a:pt x="0" y="0"/>
                </a:lnTo>
                <a:lnTo>
                  <a:pt x="0" y="4526026"/>
                </a:lnTo>
                <a:lnTo>
                  <a:pt x="8839200" y="4526026"/>
                </a:lnTo>
                <a:lnTo>
                  <a:pt x="883920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63" y="1509978"/>
            <a:ext cx="7288530" cy="435737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3200" dirty="0">
                <a:solidFill>
                  <a:srgbClr val="CCFFCC"/>
                </a:solidFill>
                <a:latin typeface="Calibri"/>
                <a:cs typeface="Calibri"/>
              </a:rPr>
              <a:t>Unlike</a:t>
            </a:r>
            <a:r>
              <a:rPr sz="3200" spc="-85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CCFFCC"/>
                </a:solidFill>
                <a:latin typeface="Calibri"/>
                <a:cs typeface="Calibri"/>
              </a:rPr>
              <a:t>a</a:t>
            </a:r>
            <a:r>
              <a:rPr sz="3200" spc="-80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CCFFCC"/>
                </a:solidFill>
                <a:latin typeface="Calibri"/>
                <a:cs typeface="Calibri"/>
              </a:rPr>
              <a:t>List</a:t>
            </a:r>
            <a:r>
              <a:rPr sz="3200" spc="-75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CCFFCC"/>
                </a:solidFill>
                <a:latin typeface="Calibri"/>
                <a:cs typeface="Calibri"/>
              </a:rPr>
              <a:t>object,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ts val="3460"/>
              </a:lnSpc>
              <a:spcBef>
                <a:spcPts val="819"/>
              </a:spcBef>
            </a:pPr>
            <a:r>
              <a:rPr sz="3200" dirty="0">
                <a:solidFill>
                  <a:srgbClr val="CCFFCC"/>
                </a:solidFill>
                <a:latin typeface="Calibri"/>
                <a:cs typeface="Calibri"/>
              </a:rPr>
              <a:t>an</a:t>
            </a:r>
            <a:r>
              <a:rPr sz="3200" spc="-65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CCFFCC"/>
                </a:solidFill>
                <a:latin typeface="Calibri"/>
                <a:cs typeface="Calibri"/>
              </a:rPr>
              <a:t>object</a:t>
            </a:r>
            <a:r>
              <a:rPr sz="3200" spc="-65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CCFFCC"/>
                </a:solidFill>
                <a:latin typeface="Calibri"/>
                <a:cs typeface="Calibri"/>
              </a:rPr>
              <a:t>of</a:t>
            </a:r>
            <a:r>
              <a:rPr sz="3200" spc="-55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CCFFCC"/>
                </a:solidFill>
                <a:latin typeface="Calibri"/>
                <a:cs typeface="Calibri"/>
              </a:rPr>
              <a:t>Tuple</a:t>
            </a:r>
            <a:r>
              <a:rPr sz="3200" spc="-50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CCFFCC"/>
                </a:solidFill>
                <a:latin typeface="Calibri"/>
                <a:cs typeface="Calibri"/>
              </a:rPr>
              <a:t>do</a:t>
            </a:r>
            <a:r>
              <a:rPr sz="3200" spc="-60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CCFFCC"/>
                </a:solidFill>
                <a:latin typeface="Calibri"/>
                <a:cs typeface="Calibri"/>
              </a:rPr>
              <a:t>not</a:t>
            </a:r>
            <a:r>
              <a:rPr sz="3200" spc="-60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CCFFCC"/>
                </a:solidFill>
                <a:latin typeface="Calibri"/>
                <a:cs typeface="Calibri"/>
              </a:rPr>
              <a:t>have</a:t>
            </a:r>
            <a:r>
              <a:rPr sz="3200" spc="-55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CCFFCC"/>
                </a:solidFill>
                <a:latin typeface="Calibri"/>
                <a:cs typeface="Calibri"/>
              </a:rPr>
              <a:t>the</a:t>
            </a:r>
            <a:r>
              <a:rPr sz="3200" spc="-55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CCFFCC"/>
                </a:solidFill>
                <a:latin typeface="Calibri"/>
                <a:cs typeface="Calibri"/>
              </a:rPr>
              <a:t>following methods:</a:t>
            </a:r>
            <a:endParaRPr sz="3200">
              <a:latin typeface="Calibri"/>
              <a:cs typeface="Calibri"/>
            </a:endParaRPr>
          </a:p>
          <a:p>
            <a:pPr marL="469900" indent="-363220">
              <a:lnSpc>
                <a:spcPct val="100000"/>
              </a:lnSpc>
              <a:spcBef>
                <a:spcPts val="300"/>
              </a:spcBef>
              <a:buFont typeface="Arial MT"/>
              <a:buChar char="–"/>
              <a:tabLst>
                <a:tab pos="469900" algn="l"/>
              </a:tabLst>
            </a:pPr>
            <a:r>
              <a:rPr sz="2800" spc="-10" dirty="0">
                <a:solidFill>
                  <a:srgbClr val="CCFFCC"/>
                </a:solidFill>
                <a:latin typeface="Calibri"/>
                <a:cs typeface="Calibri"/>
              </a:rPr>
              <a:t>Reverse()</a:t>
            </a:r>
            <a:endParaRPr sz="2800">
              <a:latin typeface="Calibri"/>
              <a:cs typeface="Calibri"/>
            </a:endParaRPr>
          </a:p>
          <a:p>
            <a:pPr marL="469900" indent="-3632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469900" algn="l"/>
              </a:tabLst>
            </a:pPr>
            <a:r>
              <a:rPr sz="2800" spc="-10" dirty="0">
                <a:solidFill>
                  <a:srgbClr val="CCFFCC"/>
                </a:solidFill>
                <a:latin typeface="Calibri"/>
                <a:cs typeface="Calibri"/>
              </a:rPr>
              <a:t>Append()</a:t>
            </a:r>
            <a:endParaRPr sz="2800">
              <a:latin typeface="Calibri"/>
              <a:cs typeface="Calibri"/>
            </a:endParaRPr>
          </a:p>
          <a:p>
            <a:pPr marL="469900" indent="-3632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469900" algn="l"/>
              </a:tabLst>
            </a:pPr>
            <a:r>
              <a:rPr sz="2800" spc="-10" dirty="0">
                <a:solidFill>
                  <a:srgbClr val="CCFFCC"/>
                </a:solidFill>
                <a:latin typeface="Calibri"/>
                <a:cs typeface="Calibri"/>
              </a:rPr>
              <a:t>Extend()</a:t>
            </a:r>
            <a:endParaRPr sz="2800">
              <a:latin typeface="Calibri"/>
              <a:cs typeface="Calibri"/>
            </a:endParaRPr>
          </a:p>
          <a:p>
            <a:pPr marL="469900" indent="-363220">
              <a:lnSpc>
                <a:spcPct val="100000"/>
              </a:lnSpc>
              <a:spcBef>
                <a:spcPts val="340"/>
              </a:spcBef>
              <a:buFont typeface="Arial MT"/>
              <a:buChar char="–"/>
              <a:tabLst>
                <a:tab pos="469900" algn="l"/>
              </a:tabLst>
            </a:pPr>
            <a:r>
              <a:rPr sz="2800" spc="-10" dirty="0">
                <a:solidFill>
                  <a:srgbClr val="CCFFCC"/>
                </a:solidFill>
                <a:latin typeface="Calibri"/>
                <a:cs typeface="Calibri"/>
              </a:rPr>
              <a:t>Clear()</a:t>
            </a:r>
            <a:endParaRPr sz="2800">
              <a:latin typeface="Calibri"/>
              <a:cs typeface="Calibri"/>
            </a:endParaRPr>
          </a:p>
          <a:p>
            <a:pPr marL="469900" indent="-3632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469900" algn="l"/>
              </a:tabLst>
            </a:pPr>
            <a:r>
              <a:rPr sz="2800" spc="-10" dirty="0">
                <a:solidFill>
                  <a:srgbClr val="CCFFCC"/>
                </a:solidFill>
                <a:latin typeface="Calibri"/>
                <a:cs typeface="Calibri"/>
              </a:rPr>
              <a:t>Remove()</a:t>
            </a:r>
            <a:endParaRPr sz="2800">
              <a:latin typeface="Calibri"/>
              <a:cs typeface="Calibri"/>
            </a:endParaRPr>
          </a:p>
          <a:p>
            <a:pPr marL="469900" indent="-3632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469900" algn="l"/>
              </a:tabLst>
            </a:pPr>
            <a:r>
              <a:rPr sz="2800" spc="-10" dirty="0">
                <a:solidFill>
                  <a:srgbClr val="CCFFCC"/>
                </a:solidFill>
                <a:latin typeface="Calibri"/>
                <a:cs typeface="Calibri"/>
              </a:rPr>
              <a:t>Pop()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0" y="0"/>
            <a:ext cx="8458200" cy="6730365"/>
            <a:chOff x="342900" y="0"/>
            <a:chExt cx="8458200" cy="6730365"/>
          </a:xfrm>
        </p:grpSpPr>
        <p:sp>
          <p:nvSpPr>
            <p:cNvPr id="3" name="object 3"/>
            <p:cNvSpPr/>
            <p:nvPr/>
          </p:nvSpPr>
          <p:spPr>
            <a:xfrm>
              <a:off x="381000" y="228625"/>
              <a:ext cx="8382000" cy="6463665"/>
            </a:xfrm>
            <a:custGeom>
              <a:avLst/>
              <a:gdLst/>
              <a:ahLst/>
              <a:cxnLst/>
              <a:rect l="l" t="t" r="r" b="b"/>
              <a:pathLst>
                <a:path w="8382000" h="6463665">
                  <a:moveTo>
                    <a:pt x="8382000" y="0"/>
                  </a:moveTo>
                  <a:lnTo>
                    <a:pt x="0" y="0"/>
                  </a:lnTo>
                  <a:lnTo>
                    <a:pt x="0" y="6463284"/>
                  </a:lnTo>
                  <a:lnTo>
                    <a:pt x="8382000" y="6463284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D2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228625"/>
              <a:ext cx="8382000" cy="6463665"/>
            </a:xfrm>
            <a:custGeom>
              <a:avLst/>
              <a:gdLst/>
              <a:ahLst/>
              <a:cxnLst/>
              <a:rect l="l" t="t" r="r" b="b"/>
              <a:pathLst>
                <a:path w="8382000" h="6463665">
                  <a:moveTo>
                    <a:pt x="0" y="6463284"/>
                  </a:moveTo>
                  <a:lnTo>
                    <a:pt x="8382000" y="6463284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463284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7273" y="722883"/>
              <a:ext cx="3890140" cy="150190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14701" y="2826004"/>
              <a:ext cx="4533646" cy="150355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33144" y="0"/>
              <a:ext cx="6472428" cy="23789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7008" y="1850135"/>
              <a:ext cx="6728459" cy="26319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419650"/>
              <a:ext cx="3124200" cy="199936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34000" y="4419600"/>
              <a:ext cx="3200400" cy="1981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17" y="3308222"/>
            <a:ext cx="9100457" cy="154952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83814" y="-3555"/>
            <a:ext cx="29749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27175" algn="l"/>
              </a:tabLst>
            </a:pPr>
            <a:r>
              <a:rPr sz="4400" u="sng" spc="-10" dirty="0">
                <a:uFill>
                  <a:solidFill>
                    <a:srgbClr val="FFC000"/>
                  </a:solidFill>
                </a:uFill>
              </a:rPr>
              <a:t>Tuple</a:t>
            </a:r>
            <a:r>
              <a:rPr sz="4400" u="sng" dirty="0">
                <a:uFill>
                  <a:solidFill>
                    <a:srgbClr val="FFC000"/>
                  </a:solidFill>
                </a:uFill>
              </a:rPr>
              <a:t>	</a:t>
            </a:r>
            <a:r>
              <a:rPr sz="4400" u="sng" spc="-10" dirty="0">
                <a:uFill>
                  <a:solidFill>
                    <a:srgbClr val="FFC000"/>
                  </a:solidFill>
                </a:uFill>
              </a:rPr>
              <a:t>slicing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76200" y="685761"/>
            <a:ext cx="8991600" cy="831215"/>
          </a:xfrm>
          <a:custGeom>
            <a:avLst/>
            <a:gdLst/>
            <a:ahLst/>
            <a:cxnLst/>
            <a:rect l="l" t="t" r="r" b="b"/>
            <a:pathLst>
              <a:path w="8991600" h="831215">
                <a:moveTo>
                  <a:pt x="0" y="830999"/>
                </a:moveTo>
                <a:lnTo>
                  <a:pt x="8991600" y="830999"/>
                </a:lnTo>
                <a:lnTo>
                  <a:pt x="8991600" y="0"/>
                </a:lnTo>
                <a:lnTo>
                  <a:pt x="0" y="0"/>
                </a:lnTo>
                <a:lnTo>
                  <a:pt x="0" y="830999"/>
                </a:lnTo>
                <a:close/>
              </a:path>
            </a:pathLst>
          </a:custGeom>
          <a:ln w="12700">
            <a:solidFill>
              <a:srgbClr val="403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2550" y="692111"/>
            <a:ext cx="8978900" cy="818515"/>
          </a:xfrm>
          <a:prstGeom prst="rect">
            <a:avLst/>
          </a:prstGeom>
          <a:solidFill>
            <a:srgbClr val="CCFFCC"/>
          </a:solidFill>
        </p:spPr>
        <p:txBody>
          <a:bodyPr vert="horz" wrap="square" lIns="0" tIns="8890" rIns="0" bIns="0" rtlCol="0">
            <a:spAutoFit/>
          </a:bodyPr>
          <a:lstStyle/>
          <a:p>
            <a:pPr marL="84455" marR="142875">
              <a:lnSpc>
                <a:spcPct val="101699"/>
              </a:lnSpc>
              <a:spcBef>
                <a:spcPts val="70"/>
              </a:spcBef>
            </a:pPr>
            <a:r>
              <a:rPr sz="2800" b="1" i="1" spc="-10" dirty="0">
                <a:solidFill>
                  <a:srgbClr val="C00000"/>
                </a:solidFill>
                <a:latin typeface="Calibri"/>
                <a:cs typeface="Calibri"/>
              </a:rPr>
              <a:t>L[start:stop]</a:t>
            </a:r>
            <a:r>
              <a:rPr sz="2800" b="1" i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creates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Tuple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slice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out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Tuple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elements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falling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between indexes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start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stop,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including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value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stop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index.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200" y="1528229"/>
            <a:ext cx="8991600" cy="1139190"/>
          </a:xfrm>
          <a:custGeom>
            <a:avLst/>
            <a:gdLst/>
            <a:ahLst/>
            <a:cxnLst/>
            <a:rect l="l" t="t" r="r" b="b"/>
            <a:pathLst>
              <a:path w="8991600" h="1139189">
                <a:moveTo>
                  <a:pt x="0" y="1138770"/>
                </a:moveTo>
                <a:lnTo>
                  <a:pt x="8991600" y="1138770"/>
                </a:lnTo>
                <a:lnTo>
                  <a:pt x="8991600" y="0"/>
                </a:lnTo>
                <a:lnTo>
                  <a:pt x="0" y="0"/>
                </a:lnTo>
                <a:lnTo>
                  <a:pt x="0" y="1138770"/>
                </a:lnTo>
                <a:close/>
              </a:path>
            </a:pathLst>
          </a:custGeom>
          <a:ln w="12700">
            <a:solidFill>
              <a:srgbClr val="403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2550" y="1534579"/>
            <a:ext cx="8978900" cy="1056640"/>
          </a:xfrm>
          <a:prstGeom prst="rect">
            <a:avLst/>
          </a:prstGeom>
          <a:solidFill>
            <a:srgbClr val="CCFFCC"/>
          </a:solidFill>
        </p:spPr>
        <p:txBody>
          <a:bodyPr vert="horz" wrap="square" lIns="0" tIns="8255" rIns="0" bIns="0" rtlCol="0">
            <a:spAutoFit/>
          </a:bodyPr>
          <a:lstStyle/>
          <a:p>
            <a:pPr marL="84455" marR="178435">
              <a:lnSpc>
                <a:spcPct val="100899"/>
              </a:lnSpc>
              <a:spcBef>
                <a:spcPts val="65"/>
              </a:spcBef>
            </a:pP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L[start:stop:step]</a:t>
            </a:r>
            <a:r>
              <a:rPr sz="2800" b="1" i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creates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Tuple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slice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out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Tuple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elements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falling between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indexes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start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stop,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including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value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stop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index,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skipping </a:t>
            </a:r>
            <a:r>
              <a:rPr sz="2000" b="1" dirty="0">
                <a:latin typeface="Calibri"/>
                <a:cs typeface="Calibri"/>
              </a:rPr>
              <a:t>step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elements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between.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2100" y="6192837"/>
            <a:ext cx="8456930" cy="678180"/>
            <a:chOff x="292100" y="6192837"/>
            <a:chExt cx="8456930" cy="678180"/>
          </a:xfrm>
        </p:grpSpPr>
        <p:sp>
          <p:nvSpPr>
            <p:cNvPr id="10" name="object 10"/>
            <p:cNvSpPr/>
            <p:nvPr/>
          </p:nvSpPr>
          <p:spPr>
            <a:xfrm>
              <a:off x="304800" y="6205537"/>
              <a:ext cx="8431530" cy="652780"/>
            </a:xfrm>
            <a:custGeom>
              <a:avLst/>
              <a:gdLst/>
              <a:ahLst/>
              <a:cxnLst/>
              <a:rect l="l" t="t" r="r" b="b"/>
              <a:pathLst>
                <a:path w="8431530" h="652779">
                  <a:moveTo>
                    <a:pt x="326224" y="0"/>
                  </a:moveTo>
                  <a:lnTo>
                    <a:pt x="0" y="326224"/>
                  </a:lnTo>
                  <a:lnTo>
                    <a:pt x="326224" y="652460"/>
                  </a:lnTo>
                  <a:lnTo>
                    <a:pt x="326224" y="489343"/>
                  </a:lnTo>
                  <a:lnTo>
                    <a:pt x="8431530" y="489343"/>
                  </a:lnTo>
                  <a:lnTo>
                    <a:pt x="8431530" y="163106"/>
                  </a:lnTo>
                  <a:lnTo>
                    <a:pt x="326224" y="163106"/>
                  </a:lnTo>
                  <a:lnTo>
                    <a:pt x="32622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4800" y="6205537"/>
              <a:ext cx="8431530" cy="652780"/>
            </a:xfrm>
            <a:custGeom>
              <a:avLst/>
              <a:gdLst/>
              <a:ahLst/>
              <a:cxnLst/>
              <a:rect l="l" t="t" r="r" b="b"/>
              <a:pathLst>
                <a:path w="8431530" h="652779">
                  <a:moveTo>
                    <a:pt x="8431530" y="163106"/>
                  </a:moveTo>
                  <a:lnTo>
                    <a:pt x="326224" y="163106"/>
                  </a:lnTo>
                  <a:lnTo>
                    <a:pt x="326224" y="0"/>
                  </a:lnTo>
                  <a:lnTo>
                    <a:pt x="0" y="326224"/>
                  </a:lnTo>
                  <a:lnTo>
                    <a:pt x="326224" y="652460"/>
                  </a:lnTo>
                  <a:lnTo>
                    <a:pt x="326224" y="489343"/>
                  </a:lnTo>
                  <a:lnTo>
                    <a:pt x="8431530" y="489343"/>
                  </a:lnTo>
                  <a:lnTo>
                    <a:pt x="8431530" y="163106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485646" y="6317691"/>
            <a:ext cx="20415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B</a:t>
            </a:r>
            <a:r>
              <a:rPr sz="2400" b="1" spc="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b="1" spc="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K</a:t>
            </a:r>
            <a:r>
              <a:rPr sz="24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W</a:t>
            </a:r>
            <a:r>
              <a:rPr sz="2400" b="1" spc="-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07642" y="6317691"/>
            <a:ext cx="11201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X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10052" y="6317691"/>
            <a:ext cx="20237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400" b="1" spc="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92100" y="4102100"/>
            <a:ext cx="8559800" cy="601980"/>
            <a:chOff x="292100" y="4102100"/>
            <a:chExt cx="8559800" cy="601980"/>
          </a:xfrm>
        </p:grpSpPr>
        <p:sp>
          <p:nvSpPr>
            <p:cNvPr id="16" name="object 16"/>
            <p:cNvSpPr/>
            <p:nvPr/>
          </p:nvSpPr>
          <p:spPr>
            <a:xfrm>
              <a:off x="304800" y="4114800"/>
              <a:ext cx="8534400" cy="576580"/>
            </a:xfrm>
            <a:custGeom>
              <a:avLst/>
              <a:gdLst/>
              <a:ahLst/>
              <a:cxnLst/>
              <a:rect l="l" t="t" r="r" b="b"/>
              <a:pathLst>
                <a:path w="8534400" h="576579">
                  <a:moveTo>
                    <a:pt x="8246236" y="0"/>
                  </a:moveTo>
                  <a:lnTo>
                    <a:pt x="8246236" y="144018"/>
                  </a:lnTo>
                  <a:lnTo>
                    <a:pt x="0" y="144018"/>
                  </a:lnTo>
                  <a:lnTo>
                    <a:pt x="0" y="432181"/>
                  </a:lnTo>
                  <a:lnTo>
                    <a:pt x="8246236" y="432181"/>
                  </a:lnTo>
                  <a:lnTo>
                    <a:pt x="8246236" y="576326"/>
                  </a:lnTo>
                  <a:lnTo>
                    <a:pt x="8534400" y="288163"/>
                  </a:lnTo>
                  <a:lnTo>
                    <a:pt x="8246236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04800" y="4114800"/>
              <a:ext cx="8534400" cy="576580"/>
            </a:xfrm>
            <a:custGeom>
              <a:avLst/>
              <a:gdLst/>
              <a:ahLst/>
              <a:cxnLst/>
              <a:rect l="l" t="t" r="r" b="b"/>
              <a:pathLst>
                <a:path w="8534400" h="576579">
                  <a:moveTo>
                    <a:pt x="0" y="144018"/>
                  </a:moveTo>
                  <a:lnTo>
                    <a:pt x="8246236" y="144018"/>
                  </a:lnTo>
                  <a:lnTo>
                    <a:pt x="8246236" y="0"/>
                  </a:lnTo>
                  <a:lnTo>
                    <a:pt x="8534400" y="288163"/>
                  </a:lnTo>
                  <a:lnTo>
                    <a:pt x="8246236" y="576326"/>
                  </a:lnTo>
                  <a:lnTo>
                    <a:pt x="8246236" y="432181"/>
                  </a:lnTo>
                  <a:lnTo>
                    <a:pt x="0" y="432181"/>
                  </a:lnTo>
                  <a:lnTo>
                    <a:pt x="0" y="14401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502410" y="4188714"/>
            <a:ext cx="18091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4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W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89934" y="4188714"/>
            <a:ext cx="1121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X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94705" y="4188714"/>
            <a:ext cx="20262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400" b="1" spc="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b="1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298450" y="4703064"/>
          <a:ext cx="8458189" cy="10052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3880"/>
                <a:gridCol w="563880"/>
                <a:gridCol w="563879"/>
                <a:gridCol w="563880"/>
                <a:gridCol w="563880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</a:tblGrid>
              <a:tr h="4324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572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298450" y="5769927"/>
          <a:ext cx="8458189" cy="420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3880"/>
                <a:gridCol w="563880"/>
                <a:gridCol w="563879"/>
                <a:gridCol w="563880"/>
                <a:gridCol w="563880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</a:tblGrid>
              <a:tr h="420370"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</a:tr>
            </a:tbl>
          </a:graphicData>
        </a:graphic>
      </p:graphicFrame>
      <p:sp>
        <p:nvSpPr>
          <p:cNvPr id="23" name="object 23"/>
          <p:cNvSpPr/>
          <p:nvPr/>
        </p:nvSpPr>
        <p:spPr>
          <a:xfrm>
            <a:off x="0" y="2590850"/>
            <a:ext cx="9144000" cy="677545"/>
          </a:xfrm>
          <a:custGeom>
            <a:avLst/>
            <a:gdLst/>
            <a:ahLst/>
            <a:cxnLst/>
            <a:rect l="l" t="t" r="r" b="b"/>
            <a:pathLst>
              <a:path w="9144000" h="677545">
                <a:moveTo>
                  <a:pt x="9144000" y="0"/>
                </a:moveTo>
                <a:lnTo>
                  <a:pt x="0" y="0"/>
                </a:lnTo>
                <a:lnTo>
                  <a:pt x="0" y="677113"/>
                </a:lnTo>
                <a:lnTo>
                  <a:pt x="9144000" y="677113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05257" y="2607691"/>
            <a:ext cx="8929370" cy="60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76780" marR="5080" indent="-2164715">
              <a:lnSpc>
                <a:spcPct val="100000"/>
              </a:lnSpc>
              <a:spcBef>
                <a:spcPts val="105"/>
              </a:spcBef>
            </a:pPr>
            <a:r>
              <a:rPr sz="2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NOTE:</a:t>
            </a:r>
            <a:r>
              <a:rPr sz="2000" b="1" u="sng" spc="-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18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absence</a:t>
            </a:r>
            <a:r>
              <a:rPr sz="1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any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start,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stop,</a:t>
            </a:r>
            <a:r>
              <a:rPr sz="18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step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values,</a:t>
            </a:r>
            <a:r>
              <a:rPr sz="1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we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have</a:t>
            </a:r>
            <a:r>
              <a:rPr sz="18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Default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start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as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beginning,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stop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as</a:t>
            </a:r>
            <a:r>
              <a:rPr sz="18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last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step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value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as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+1.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7512" y="1968500"/>
            <a:ext cx="8736965" cy="4902200"/>
            <a:chOff x="267512" y="1968500"/>
            <a:chExt cx="8736965" cy="4902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6236" y="2162175"/>
              <a:ext cx="8322128" cy="45148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6087" y="2057398"/>
              <a:ext cx="8619490" cy="4724400"/>
            </a:xfrm>
            <a:custGeom>
              <a:avLst/>
              <a:gdLst/>
              <a:ahLst/>
              <a:cxnLst/>
              <a:rect l="l" t="t" r="r" b="b"/>
              <a:pathLst>
                <a:path w="8619490" h="4724400">
                  <a:moveTo>
                    <a:pt x="0" y="4724400"/>
                  </a:moveTo>
                  <a:lnTo>
                    <a:pt x="8619363" y="4724400"/>
                  </a:lnTo>
                  <a:lnTo>
                    <a:pt x="8619363" y="0"/>
                  </a:lnTo>
                  <a:lnTo>
                    <a:pt x="0" y="0"/>
                  </a:lnTo>
                  <a:lnTo>
                    <a:pt x="0" y="47244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34076" y="1981200"/>
              <a:ext cx="3481704" cy="533400"/>
            </a:xfrm>
            <a:custGeom>
              <a:avLst/>
              <a:gdLst/>
              <a:ahLst/>
              <a:cxnLst/>
              <a:rect l="l" t="t" r="r" b="b"/>
              <a:pathLst>
                <a:path w="3481704" h="533400">
                  <a:moveTo>
                    <a:pt x="266700" y="0"/>
                  </a:moveTo>
                  <a:lnTo>
                    <a:pt x="0" y="266700"/>
                  </a:lnTo>
                  <a:lnTo>
                    <a:pt x="266700" y="533400"/>
                  </a:lnTo>
                  <a:lnTo>
                    <a:pt x="266700" y="400050"/>
                  </a:lnTo>
                  <a:lnTo>
                    <a:pt x="3481324" y="400050"/>
                  </a:lnTo>
                  <a:lnTo>
                    <a:pt x="3481324" y="133350"/>
                  </a:lnTo>
                  <a:lnTo>
                    <a:pt x="266700" y="13335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34076" y="1981200"/>
              <a:ext cx="3481704" cy="533400"/>
            </a:xfrm>
            <a:custGeom>
              <a:avLst/>
              <a:gdLst/>
              <a:ahLst/>
              <a:cxnLst/>
              <a:rect l="l" t="t" r="r" b="b"/>
              <a:pathLst>
                <a:path w="3481704" h="533400">
                  <a:moveTo>
                    <a:pt x="3481324" y="133350"/>
                  </a:moveTo>
                  <a:lnTo>
                    <a:pt x="266700" y="133350"/>
                  </a:lnTo>
                  <a:lnTo>
                    <a:pt x="266700" y="0"/>
                  </a:lnTo>
                  <a:lnTo>
                    <a:pt x="0" y="266700"/>
                  </a:lnTo>
                  <a:lnTo>
                    <a:pt x="266700" y="533400"/>
                  </a:lnTo>
                  <a:lnTo>
                    <a:pt x="266700" y="400050"/>
                  </a:lnTo>
                  <a:lnTo>
                    <a:pt x="3481324" y="400050"/>
                  </a:lnTo>
                  <a:lnTo>
                    <a:pt x="3481324" y="133350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95600" y="2743200"/>
              <a:ext cx="6019800" cy="609600"/>
            </a:xfrm>
            <a:custGeom>
              <a:avLst/>
              <a:gdLst/>
              <a:ahLst/>
              <a:cxnLst/>
              <a:rect l="l" t="t" r="r" b="b"/>
              <a:pathLst>
                <a:path w="6019800" h="609600">
                  <a:moveTo>
                    <a:pt x="184912" y="0"/>
                  </a:moveTo>
                  <a:lnTo>
                    <a:pt x="0" y="304800"/>
                  </a:lnTo>
                  <a:lnTo>
                    <a:pt x="184912" y="609600"/>
                  </a:lnTo>
                  <a:lnTo>
                    <a:pt x="184912" y="511683"/>
                  </a:lnTo>
                  <a:lnTo>
                    <a:pt x="6019800" y="511683"/>
                  </a:lnTo>
                  <a:lnTo>
                    <a:pt x="6019800" y="97916"/>
                  </a:lnTo>
                  <a:lnTo>
                    <a:pt x="184912" y="97916"/>
                  </a:lnTo>
                  <a:lnTo>
                    <a:pt x="184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95600" y="2743200"/>
              <a:ext cx="6019800" cy="609600"/>
            </a:xfrm>
            <a:custGeom>
              <a:avLst/>
              <a:gdLst/>
              <a:ahLst/>
              <a:cxnLst/>
              <a:rect l="l" t="t" r="r" b="b"/>
              <a:pathLst>
                <a:path w="6019800" h="609600">
                  <a:moveTo>
                    <a:pt x="6019800" y="97916"/>
                  </a:moveTo>
                  <a:lnTo>
                    <a:pt x="184912" y="97916"/>
                  </a:lnTo>
                  <a:lnTo>
                    <a:pt x="184912" y="0"/>
                  </a:lnTo>
                  <a:lnTo>
                    <a:pt x="0" y="304800"/>
                  </a:lnTo>
                  <a:lnTo>
                    <a:pt x="184912" y="609600"/>
                  </a:lnTo>
                  <a:lnTo>
                    <a:pt x="184912" y="511683"/>
                  </a:lnTo>
                  <a:lnTo>
                    <a:pt x="6019800" y="511683"/>
                  </a:lnTo>
                  <a:lnTo>
                    <a:pt x="6019800" y="97916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71800" y="3581400"/>
              <a:ext cx="5947410" cy="685800"/>
            </a:xfrm>
            <a:custGeom>
              <a:avLst/>
              <a:gdLst/>
              <a:ahLst/>
              <a:cxnLst/>
              <a:rect l="l" t="t" r="r" b="b"/>
              <a:pathLst>
                <a:path w="5947409" h="685800">
                  <a:moveTo>
                    <a:pt x="342900" y="0"/>
                  </a:moveTo>
                  <a:lnTo>
                    <a:pt x="0" y="342900"/>
                  </a:lnTo>
                  <a:lnTo>
                    <a:pt x="342900" y="685800"/>
                  </a:lnTo>
                  <a:lnTo>
                    <a:pt x="342900" y="568325"/>
                  </a:lnTo>
                  <a:lnTo>
                    <a:pt x="5947283" y="568325"/>
                  </a:lnTo>
                  <a:lnTo>
                    <a:pt x="5947283" y="117475"/>
                  </a:lnTo>
                  <a:lnTo>
                    <a:pt x="342900" y="117475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71800" y="3581400"/>
              <a:ext cx="5947410" cy="685800"/>
            </a:xfrm>
            <a:custGeom>
              <a:avLst/>
              <a:gdLst/>
              <a:ahLst/>
              <a:cxnLst/>
              <a:rect l="l" t="t" r="r" b="b"/>
              <a:pathLst>
                <a:path w="5947409" h="685800">
                  <a:moveTo>
                    <a:pt x="5947283" y="117475"/>
                  </a:moveTo>
                  <a:lnTo>
                    <a:pt x="342900" y="117475"/>
                  </a:lnTo>
                  <a:lnTo>
                    <a:pt x="342900" y="0"/>
                  </a:lnTo>
                  <a:lnTo>
                    <a:pt x="0" y="342900"/>
                  </a:lnTo>
                  <a:lnTo>
                    <a:pt x="342900" y="685800"/>
                  </a:lnTo>
                  <a:lnTo>
                    <a:pt x="342900" y="568325"/>
                  </a:lnTo>
                  <a:lnTo>
                    <a:pt x="5947283" y="568325"/>
                  </a:lnTo>
                  <a:lnTo>
                    <a:pt x="5947283" y="11747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75482" y="4191000"/>
              <a:ext cx="5947410" cy="609600"/>
            </a:xfrm>
            <a:custGeom>
              <a:avLst/>
              <a:gdLst/>
              <a:ahLst/>
              <a:cxnLst/>
              <a:rect l="l" t="t" r="r" b="b"/>
              <a:pathLst>
                <a:path w="5947409" h="609600">
                  <a:moveTo>
                    <a:pt x="184912" y="0"/>
                  </a:moveTo>
                  <a:lnTo>
                    <a:pt x="0" y="304800"/>
                  </a:lnTo>
                  <a:lnTo>
                    <a:pt x="184912" y="609600"/>
                  </a:lnTo>
                  <a:lnTo>
                    <a:pt x="184912" y="511682"/>
                  </a:lnTo>
                  <a:lnTo>
                    <a:pt x="5947283" y="511682"/>
                  </a:lnTo>
                  <a:lnTo>
                    <a:pt x="5947283" y="97917"/>
                  </a:lnTo>
                  <a:lnTo>
                    <a:pt x="184912" y="97917"/>
                  </a:lnTo>
                  <a:lnTo>
                    <a:pt x="184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75482" y="4191000"/>
              <a:ext cx="5947410" cy="609600"/>
            </a:xfrm>
            <a:custGeom>
              <a:avLst/>
              <a:gdLst/>
              <a:ahLst/>
              <a:cxnLst/>
              <a:rect l="l" t="t" r="r" b="b"/>
              <a:pathLst>
                <a:path w="5947409" h="609600">
                  <a:moveTo>
                    <a:pt x="5947283" y="97917"/>
                  </a:moveTo>
                  <a:lnTo>
                    <a:pt x="184912" y="97917"/>
                  </a:lnTo>
                  <a:lnTo>
                    <a:pt x="184912" y="0"/>
                  </a:lnTo>
                  <a:lnTo>
                    <a:pt x="0" y="304800"/>
                  </a:lnTo>
                  <a:lnTo>
                    <a:pt x="184912" y="609600"/>
                  </a:lnTo>
                  <a:lnTo>
                    <a:pt x="184912" y="511682"/>
                  </a:lnTo>
                  <a:lnTo>
                    <a:pt x="5947283" y="511682"/>
                  </a:lnTo>
                  <a:lnTo>
                    <a:pt x="5947283" y="97917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57600" y="5029200"/>
              <a:ext cx="5257800" cy="609600"/>
            </a:xfrm>
            <a:custGeom>
              <a:avLst/>
              <a:gdLst/>
              <a:ahLst/>
              <a:cxnLst/>
              <a:rect l="l" t="t" r="r" b="b"/>
              <a:pathLst>
                <a:path w="5257800" h="609600">
                  <a:moveTo>
                    <a:pt x="184912" y="0"/>
                  </a:moveTo>
                  <a:lnTo>
                    <a:pt x="0" y="304800"/>
                  </a:lnTo>
                  <a:lnTo>
                    <a:pt x="184912" y="609600"/>
                  </a:lnTo>
                  <a:lnTo>
                    <a:pt x="184912" y="555371"/>
                  </a:lnTo>
                  <a:lnTo>
                    <a:pt x="5257800" y="555371"/>
                  </a:lnTo>
                  <a:lnTo>
                    <a:pt x="5257800" y="54229"/>
                  </a:lnTo>
                  <a:lnTo>
                    <a:pt x="184912" y="54229"/>
                  </a:lnTo>
                  <a:lnTo>
                    <a:pt x="184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57600" y="5029200"/>
              <a:ext cx="5257800" cy="609600"/>
            </a:xfrm>
            <a:custGeom>
              <a:avLst/>
              <a:gdLst/>
              <a:ahLst/>
              <a:cxnLst/>
              <a:rect l="l" t="t" r="r" b="b"/>
              <a:pathLst>
                <a:path w="5257800" h="609600">
                  <a:moveTo>
                    <a:pt x="5257800" y="54229"/>
                  </a:moveTo>
                  <a:lnTo>
                    <a:pt x="184912" y="54229"/>
                  </a:lnTo>
                  <a:lnTo>
                    <a:pt x="184912" y="0"/>
                  </a:lnTo>
                  <a:lnTo>
                    <a:pt x="0" y="304800"/>
                  </a:lnTo>
                  <a:lnTo>
                    <a:pt x="184912" y="609600"/>
                  </a:lnTo>
                  <a:lnTo>
                    <a:pt x="184912" y="555371"/>
                  </a:lnTo>
                  <a:lnTo>
                    <a:pt x="5257800" y="555371"/>
                  </a:lnTo>
                  <a:lnTo>
                    <a:pt x="5257800" y="54229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96000" y="5562600"/>
              <a:ext cx="2895600" cy="1295400"/>
            </a:xfrm>
            <a:custGeom>
              <a:avLst/>
              <a:gdLst/>
              <a:ahLst/>
              <a:cxnLst/>
              <a:rect l="l" t="t" r="r" b="b"/>
              <a:pathLst>
                <a:path w="2895600" h="1295400">
                  <a:moveTo>
                    <a:pt x="392811" y="0"/>
                  </a:moveTo>
                  <a:lnTo>
                    <a:pt x="0" y="647700"/>
                  </a:lnTo>
                  <a:lnTo>
                    <a:pt x="392811" y="1295399"/>
                  </a:lnTo>
                  <a:lnTo>
                    <a:pt x="392811" y="1181980"/>
                  </a:lnTo>
                  <a:lnTo>
                    <a:pt x="2895600" y="1181980"/>
                  </a:lnTo>
                  <a:lnTo>
                    <a:pt x="2895600" y="113423"/>
                  </a:lnTo>
                  <a:lnTo>
                    <a:pt x="392811" y="113423"/>
                  </a:lnTo>
                  <a:lnTo>
                    <a:pt x="39281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96000" y="5562600"/>
              <a:ext cx="2895600" cy="1295400"/>
            </a:xfrm>
            <a:custGeom>
              <a:avLst/>
              <a:gdLst/>
              <a:ahLst/>
              <a:cxnLst/>
              <a:rect l="l" t="t" r="r" b="b"/>
              <a:pathLst>
                <a:path w="2895600" h="1295400">
                  <a:moveTo>
                    <a:pt x="2895600" y="113423"/>
                  </a:moveTo>
                  <a:lnTo>
                    <a:pt x="392811" y="113423"/>
                  </a:lnTo>
                  <a:lnTo>
                    <a:pt x="392811" y="0"/>
                  </a:lnTo>
                  <a:lnTo>
                    <a:pt x="0" y="647700"/>
                  </a:lnTo>
                  <a:lnTo>
                    <a:pt x="392811" y="1295399"/>
                  </a:lnTo>
                  <a:lnTo>
                    <a:pt x="392811" y="1181980"/>
                  </a:lnTo>
                  <a:lnTo>
                    <a:pt x="2895600" y="1181980"/>
                  </a:lnTo>
                  <a:lnTo>
                    <a:pt x="2895600" y="113423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0" y="63"/>
            <a:ext cx="9144000" cy="584835"/>
          </a:xfrm>
          <a:custGeom>
            <a:avLst/>
            <a:gdLst/>
            <a:ahLst/>
            <a:cxnLst/>
            <a:rect l="l" t="t" r="r" b="b"/>
            <a:pathLst>
              <a:path w="9144000" h="584835">
                <a:moveTo>
                  <a:pt x="9144000" y="0"/>
                </a:moveTo>
                <a:lnTo>
                  <a:pt x="0" y="0"/>
                </a:lnTo>
                <a:lnTo>
                  <a:pt x="0" y="584771"/>
                </a:lnTo>
                <a:lnTo>
                  <a:pt x="9144000" y="584771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298450" y="472440"/>
          <a:ext cx="8465176" cy="14579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3880"/>
                <a:gridCol w="563880"/>
                <a:gridCol w="563879"/>
                <a:gridCol w="563880"/>
                <a:gridCol w="563880"/>
                <a:gridCol w="372744"/>
                <a:gridCol w="191769"/>
                <a:gridCol w="564514"/>
                <a:gridCol w="564514"/>
                <a:gridCol w="564514"/>
                <a:gridCol w="267970"/>
                <a:gridCol w="297179"/>
                <a:gridCol w="564514"/>
                <a:gridCol w="564514"/>
                <a:gridCol w="564515"/>
                <a:gridCol w="564515"/>
                <a:gridCol w="564515"/>
              </a:tblGrid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FFC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</a:tr>
              <a:tr h="341630"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250"/>
                        </a:lnSpc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50"/>
                        </a:lnSpc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50"/>
                        </a:lnSpc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50"/>
                        </a:lnSpc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50"/>
                        </a:lnSpc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5848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24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</a:tr>
            </a:tbl>
          </a:graphicData>
        </a:graphic>
      </p:graphicFrame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3484626" y="7112"/>
            <a:ext cx="21723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13790" algn="l"/>
              </a:tabLst>
            </a:pPr>
            <a:r>
              <a:rPr sz="3200" u="none" spc="-10" dirty="0"/>
              <a:t>Tuple</a:t>
            </a:r>
            <a:r>
              <a:rPr sz="3200" u="none" dirty="0"/>
              <a:t>	</a:t>
            </a:r>
            <a:r>
              <a:rPr sz="3200" u="none" spc="-10" dirty="0"/>
              <a:t>slicing</a:t>
            </a:r>
            <a:endParaRPr sz="3200"/>
          </a:p>
        </p:txBody>
      </p:sp>
      <p:sp>
        <p:nvSpPr>
          <p:cNvPr id="20" name="object 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3035">
              <a:lnSpc>
                <a:spcPct val="100000"/>
              </a:lnSpc>
              <a:spcBef>
                <a:spcPts val="100"/>
              </a:spcBef>
            </a:pPr>
            <a:r>
              <a:rPr dirty="0"/>
              <a:t>Start</a:t>
            </a:r>
            <a:r>
              <a:rPr spc="-35" dirty="0"/>
              <a:t> </a:t>
            </a:r>
            <a:r>
              <a:rPr dirty="0"/>
              <a:t>index</a:t>
            </a:r>
            <a:r>
              <a:rPr spc="-55" dirty="0"/>
              <a:t> </a:t>
            </a:r>
            <a:r>
              <a:rPr dirty="0"/>
              <a:t>3,</a:t>
            </a:r>
            <a:r>
              <a:rPr spc="-40" dirty="0"/>
              <a:t> </a:t>
            </a:r>
            <a:r>
              <a:rPr dirty="0"/>
              <a:t>stop</a:t>
            </a:r>
            <a:r>
              <a:rPr spc="-30" dirty="0"/>
              <a:t> </a:t>
            </a:r>
            <a:r>
              <a:rPr dirty="0"/>
              <a:t>index</a:t>
            </a:r>
            <a:r>
              <a:rPr spc="-55" dirty="0"/>
              <a:t> </a:t>
            </a:r>
            <a:r>
              <a:rPr dirty="0"/>
              <a:t>is</a:t>
            </a:r>
            <a:r>
              <a:rPr spc="-45" dirty="0"/>
              <a:t> </a:t>
            </a:r>
            <a:r>
              <a:rPr spc="-10" dirty="0"/>
              <a:t>(10-</a:t>
            </a:r>
            <a:r>
              <a:rPr spc="-20" dirty="0"/>
              <a:t>1=9)</a:t>
            </a:r>
          </a:p>
          <a:p>
            <a:pPr>
              <a:lnSpc>
                <a:spcPct val="100000"/>
              </a:lnSpc>
              <a:spcBef>
                <a:spcPts val="1764"/>
              </a:spcBef>
            </a:pPr>
            <a:endParaRPr/>
          </a:p>
          <a:p>
            <a:pPr marL="1047115" marR="128270" indent="-1035050">
              <a:lnSpc>
                <a:spcPct val="100000"/>
              </a:lnSpc>
            </a:pPr>
            <a:r>
              <a:rPr dirty="0"/>
              <a:t>Start</a:t>
            </a:r>
            <a:r>
              <a:rPr spc="-30" dirty="0"/>
              <a:t> </a:t>
            </a:r>
            <a:r>
              <a:rPr dirty="0"/>
              <a:t>index</a:t>
            </a:r>
            <a:r>
              <a:rPr spc="-50" dirty="0"/>
              <a:t> </a:t>
            </a:r>
            <a:r>
              <a:rPr dirty="0"/>
              <a:t>5,</a:t>
            </a:r>
            <a:r>
              <a:rPr spc="-35" dirty="0"/>
              <a:t> </a:t>
            </a:r>
            <a:r>
              <a:rPr dirty="0"/>
              <a:t>stop</a:t>
            </a:r>
            <a:r>
              <a:rPr spc="-30" dirty="0"/>
              <a:t> </a:t>
            </a:r>
            <a:r>
              <a:rPr dirty="0"/>
              <a:t>index</a:t>
            </a:r>
            <a:r>
              <a:rPr spc="-5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dirty="0"/>
              <a:t>50</a:t>
            </a:r>
            <a:r>
              <a:rPr spc="-25" dirty="0"/>
              <a:t> </a:t>
            </a:r>
            <a:r>
              <a:rPr dirty="0"/>
              <a:t>which</a:t>
            </a:r>
            <a:r>
              <a:rPr spc="-45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dirty="0"/>
              <a:t>beyond</a:t>
            </a:r>
            <a:r>
              <a:rPr spc="-5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last</a:t>
            </a:r>
            <a:r>
              <a:rPr spc="-45" dirty="0"/>
              <a:t> </a:t>
            </a:r>
            <a:r>
              <a:rPr dirty="0"/>
              <a:t>index</a:t>
            </a:r>
            <a:r>
              <a:rPr spc="-50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spc="-10" dirty="0"/>
              <a:t>forward </a:t>
            </a:r>
            <a:r>
              <a:rPr dirty="0"/>
              <a:t>direction.</a:t>
            </a:r>
            <a:r>
              <a:rPr spc="-50" dirty="0"/>
              <a:t> </a:t>
            </a:r>
            <a:r>
              <a:rPr dirty="0"/>
              <a:t>Hence,</a:t>
            </a:r>
            <a:r>
              <a:rPr spc="-40" dirty="0"/>
              <a:t> </a:t>
            </a:r>
            <a:r>
              <a:rPr dirty="0"/>
              <a:t>it</a:t>
            </a:r>
            <a:r>
              <a:rPr spc="-25" dirty="0"/>
              <a:t> </a:t>
            </a:r>
            <a:r>
              <a:rPr dirty="0"/>
              <a:t>will</a:t>
            </a:r>
            <a:r>
              <a:rPr spc="-45" dirty="0"/>
              <a:t> </a:t>
            </a:r>
            <a:r>
              <a:rPr dirty="0"/>
              <a:t>stop</a:t>
            </a:r>
            <a:r>
              <a:rPr spc="-30" dirty="0"/>
              <a:t> </a:t>
            </a:r>
            <a:r>
              <a:rPr dirty="0"/>
              <a:t>at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last</a:t>
            </a:r>
            <a:r>
              <a:rPr spc="-40" dirty="0"/>
              <a:t> </a:t>
            </a:r>
            <a:r>
              <a:rPr spc="-10" dirty="0"/>
              <a:t>index</a:t>
            </a:r>
          </a:p>
          <a:p>
            <a:pPr>
              <a:lnSpc>
                <a:spcPct val="100000"/>
              </a:lnSpc>
              <a:spcBef>
                <a:spcPts val="1470"/>
              </a:spcBef>
            </a:pPr>
            <a:endParaRPr/>
          </a:p>
          <a:p>
            <a:pPr marL="994410" marR="200660" indent="-725805">
              <a:lnSpc>
                <a:spcPct val="100000"/>
              </a:lnSpc>
              <a:spcBef>
                <a:spcPts val="5"/>
              </a:spcBef>
            </a:pPr>
            <a:r>
              <a:rPr dirty="0"/>
              <a:t>Start</a:t>
            </a:r>
            <a:r>
              <a:rPr spc="-30" dirty="0"/>
              <a:t> </a:t>
            </a:r>
            <a:r>
              <a:rPr dirty="0"/>
              <a:t>index</a:t>
            </a:r>
            <a:r>
              <a:rPr spc="-35" dirty="0"/>
              <a:t> </a:t>
            </a:r>
            <a:r>
              <a:rPr spc="-10" dirty="0"/>
              <a:t>-4(backward),</a:t>
            </a:r>
            <a:r>
              <a:rPr spc="-30" dirty="0"/>
              <a:t> </a:t>
            </a:r>
            <a:r>
              <a:rPr dirty="0"/>
              <a:t>stop</a:t>
            </a:r>
            <a:r>
              <a:rPr spc="-30" dirty="0"/>
              <a:t> </a:t>
            </a:r>
            <a:r>
              <a:rPr dirty="0"/>
              <a:t>index</a:t>
            </a:r>
            <a:r>
              <a:rPr spc="-5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spc="-10" dirty="0"/>
              <a:t>(6-</a:t>
            </a:r>
            <a:r>
              <a:rPr dirty="0"/>
              <a:t>1=5</a:t>
            </a:r>
            <a:r>
              <a:rPr spc="-15" dirty="0"/>
              <a:t> </a:t>
            </a:r>
            <a:r>
              <a:rPr spc="-10" dirty="0"/>
              <a:t>(forward)).</a:t>
            </a:r>
            <a:r>
              <a:rPr spc="-35" dirty="0"/>
              <a:t> </a:t>
            </a:r>
            <a:r>
              <a:rPr dirty="0"/>
              <a:t>Here,</a:t>
            </a:r>
            <a:r>
              <a:rPr spc="-30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spc="-25" dirty="0"/>
              <a:t>is </a:t>
            </a:r>
            <a:r>
              <a:rPr dirty="0"/>
              <a:t>not</a:t>
            </a:r>
            <a:r>
              <a:rPr spc="-35" dirty="0"/>
              <a:t> </a:t>
            </a:r>
            <a:r>
              <a:rPr spc="-10" dirty="0"/>
              <a:t>getting</a:t>
            </a:r>
            <a:r>
              <a:rPr spc="-35" dirty="0"/>
              <a:t> </a:t>
            </a:r>
            <a:r>
              <a:rPr dirty="0"/>
              <a:t>any</a:t>
            </a:r>
            <a:r>
              <a:rPr spc="-40" dirty="0"/>
              <a:t> </a:t>
            </a:r>
            <a:r>
              <a:rPr dirty="0"/>
              <a:t>value</a:t>
            </a:r>
            <a:r>
              <a:rPr spc="-55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range,</a:t>
            </a:r>
            <a:r>
              <a:rPr spc="-35" dirty="0"/>
              <a:t> </a:t>
            </a:r>
            <a:r>
              <a:rPr dirty="0"/>
              <a:t>hence</a:t>
            </a:r>
            <a:r>
              <a:rPr spc="-45" dirty="0"/>
              <a:t> </a:t>
            </a:r>
            <a:r>
              <a:rPr spc="-10" dirty="0"/>
              <a:t>empty.</a:t>
            </a:r>
          </a:p>
          <a:p>
            <a:pPr marR="27305" algn="ctr">
              <a:lnSpc>
                <a:spcPct val="100000"/>
              </a:lnSpc>
              <a:spcBef>
                <a:spcPts val="900"/>
              </a:spcBef>
            </a:pPr>
            <a:r>
              <a:rPr dirty="0"/>
              <a:t>Start</a:t>
            </a:r>
            <a:r>
              <a:rPr spc="-25" dirty="0"/>
              <a:t> </a:t>
            </a:r>
            <a:r>
              <a:rPr dirty="0"/>
              <a:t>index</a:t>
            </a:r>
            <a:r>
              <a:rPr spc="-40" dirty="0"/>
              <a:t> </a:t>
            </a:r>
            <a:r>
              <a:rPr spc="-10" dirty="0"/>
              <a:t>-</a:t>
            </a:r>
            <a:r>
              <a:rPr dirty="0"/>
              <a:t>4(which</a:t>
            </a:r>
            <a:r>
              <a:rPr spc="-40" dirty="0"/>
              <a:t> </a:t>
            </a:r>
            <a:r>
              <a:rPr dirty="0"/>
              <a:t>is</a:t>
            </a:r>
            <a:r>
              <a:rPr spc="-35" dirty="0"/>
              <a:t> </a:t>
            </a:r>
            <a:r>
              <a:rPr dirty="0"/>
              <a:t>‘Y’</a:t>
            </a:r>
            <a:r>
              <a:rPr spc="-20" dirty="0"/>
              <a:t> </a:t>
            </a:r>
            <a:r>
              <a:rPr dirty="0"/>
              <a:t>as</a:t>
            </a:r>
            <a:r>
              <a:rPr spc="-40" dirty="0"/>
              <a:t> </a:t>
            </a:r>
            <a:r>
              <a:rPr dirty="0"/>
              <a:t>per</a:t>
            </a:r>
            <a:r>
              <a:rPr spc="-30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spc="-10" dirty="0"/>
              <a:t>backward</a:t>
            </a:r>
            <a:r>
              <a:rPr spc="-40" dirty="0"/>
              <a:t> </a:t>
            </a:r>
            <a:r>
              <a:rPr dirty="0"/>
              <a:t>index,)</a:t>
            </a:r>
            <a:r>
              <a:rPr spc="-50" dirty="0"/>
              <a:t> </a:t>
            </a:r>
            <a:r>
              <a:rPr dirty="0"/>
              <a:t>stop</a:t>
            </a:r>
            <a:r>
              <a:rPr spc="-25" dirty="0"/>
              <a:t> </a:t>
            </a:r>
            <a:r>
              <a:rPr dirty="0"/>
              <a:t>index</a:t>
            </a:r>
            <a:r>
              <a:rPr spc="-50" dirty="0"/>
              <a:t> </a:t>
            </a:r>
            <a:r>
              <a:rPr dirty="0"/>
              <a:t>is</a:t>
            </a:r>
            <a:r>
              <a:rPr spc="-25" dirty="0"/>
              <a:t> 25</a:t>
            </a:r>
          </a:p>
          <a:p>
            <a:pPr marR="26670" algn="ctr">
              <a:lnSpc>
                <a:spcPct val="100000"/>
              </a:lnSpc>
            </a:pPr>
            <a:r>
              <a:rPr dirty="0"/>
              <a:t>which</a:t>
            </a:r>
            <a:r>
              <a:rPr spc="-65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dirty="0"/>
              <a:t>beyond</a:t>
            </a:r>
            <a:r>
              <a:rPr spc="-4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last</a:t>
            </a:r>
            <a:r>
              <a:rPr spc="-40" dirty="0"/>
              <a:t> </a:t>
            </a:r>
            <a:r>
              <a:rPr dirty="0"/>
              <a:t>index.</a:t>
            </a:r>
            <a:r>
              <a:rPr spc="-40" dirty="0"/>
              <a:t> </a:t>
            </a:r>
            <a:r>
              <a:rPr dirty="0"/>
              <a:t>Hence,</a:t>
            </a:r>
            <a:r>
              <a:rPr spc="-45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will</a:t>
            </a:r>
            <a:r>
              <a:rPr spc="-45" dirty="0"/>
              <a:t> </a:t>
            </a:r>
            <a:r>
              <a:rPr dirty="0"/>
              <a:t>stop</a:t>
            </a:r>
            <a:r>
              <a:rPr spc="-20" dirty="0"/>
              <a:t> </a:t>
            </a:r>
            <a:r>
              <a:rPr dirty="0"/>
              <a:t>at</a:t>
            </a:r>
            <a:r>
              <a:rPr spc="-3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last</a:t>
            </a:r>
            <a:r>
              <a:rPr spc="-45" dirty="0"/>
              <a:t> </a:t>
            </a:r>
            <a:r>
              <a:rPr spc="-10" dirty="0"/>
              <a:t>index.</a:t>
            </a:r>
          </a:p>
          <a:p>
            <a:pPr>
              <a:lnSpc>
                <a:spcPct val="100000"/>
              </a:lnSpc>
              <a:spcBef>
                <a:spcPts val="1170"/>
              </a:spcBef>
            </a:pPr>
            <a:endParaRPr/>
          </a:p>
          <a:p>
            <a:pPr marL="1009015" marR="114935" indent="-220979">
              <a:lnSpc>
                <a:spcPct val="100000"/>
              </a:lnSpc>
            </a:pPr>
            <a:r>
              <a:rPr dirty="0"/>
              <a:t>Start</a:t>
            </a:r>
            <a:r>
              <a:rPr spc="-30" dirty="0"/>
              <a:t> </a:t>
            </a:r>
            <a:r>
              <a:rPr dirty="0"/>
              <a:t>index</a:t>
            </a:r>
            <a:r>
              <a:rPr spc="-55" dirty="0"/>
              <a:t> </a:t>
            </a:r>
            <a:r>
              <a:rPr dirty="0"/>
              <a:t>10,</a:t>
            </a:r>
            <a:r>
              <a:rPr spc="-30" dirty="0"/>
              <a:t> </a:t>
            </a:r>
            <a:r>
              <a:rPr dirty="0"/>
              <a:t>stop</a:t>
            </a:r>
            <a:r>
              <a:rPr spc="-30" dirty="0"/>
              <a:t> </a:t>
            </a:r>
            <a:r>
              <a:rPr dirty="0"/>
              <a:t>index</a:t>
            </a:r>
            <a:r>
              <a:rPr spc="-60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dirty="0"/>
              <a:t>30</a:t>
            </a:r>
            <a:r>
              <a:rPr spc="-30" dirty="0"/>
              <a:t> </a:t>
            </a:r>
            <a:r>
              <a:rPr dirty="0"/>
              <a:t>which</a:t>
            </a:r>
            <a:r>
              <a:rPr spc="-60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dirty="0"/>
              <a:t>beyond</a:t>
            </a:r>
            <a:r>
              <a:rPr spc="-45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last</a:t>
            </a:r>
            <a:r>
              <a:rPr spc="-50" dirty="0"/>
              <a:t> </a:t>
            </a:r>
            <a:r>
              <a:rPr spc="-10" dirty="0"/>
              <a:t>index </a:t>
            </a:r>
            <a:r>
              <a:rPr dirty="0"/>
              <a:t>in</a:t>
            </a:r>
            <a:r>
              <a:rPr spc="-45" dirty="0"/>
              <a:t> </a:t>
            </a:r>
            <a:r>
              <a:rPr spc="-10" dirty="0"/>
              <a:t>forward</a:t>
            </a:r>
            <a:r>
              <a:rPr spc="-20" dirty="0"/>
              <a:t> </a:t>
            </a:r>
            <a:r>
              <a:rPr dirty="0"/>
              <a:t>direction.</a:t>
            </a:r>
            <a:r>
              <a:rPr spc="-40" dirty="0"/>
              <a:t> </a:t>
            </a:r>
            <a:r>
              <a:rPr dirty="0"/>
              <a:t>Hence,</a:t>
            </a:r>
            <a:r>
              <a:rPr spc="-30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will</a:t>
            </a:r>
            <a:r>
              <a:rPr spc="-55" dirty="0"/>
              <a:t> </a:t>
            </a:r>
            <a:r>
              <a:rPr dirty="0"/>
              <a:t>stop</a:t>
            </a:r>
            <a:r>
              <a:rPr spc="-20" dirty="0"/>
              <a:t> </a:t>
            </a:r>
            <a:r>
              <a:rPr dirty="0"/>
              <a:t>at</a:t>
            </a:r>
            <a:r>
              <a:rPr spc="-3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last</a:t>
            </a:r>
            <a:r>
              <a:rPr spc="-40" dirty="0"/>
              <a:t> </a:t>
            </a:r>
            <a:r>
              <a:rPr spc="-10" dirty="0"/>
              <a:t>index</a:t>
            </a:r>
          </a:p>
          <a:p>
            <a:pPr marL="3367404" marR="5080" algn="ctr">
              <a:lnSpc>
                <a:spcPct val="100000"/>
              </a:lnSpc>
              <a:spcBef>
                <a:spcPts val="1525"/>
              </a:spcBef>
            </a:pPr>
            <a:r>
              <a:rPr sz="1200" dirty="0"/>
              <a:t>Start</a:t>
            </a:r>
            <a:r>
              <a:rPr sz="1200" spc="-45" dirty="0"/>
              <a:t> </a:t>
            </a:r>
            <a:r>
              <a:rPr sz="1200" dirty="0"/>
              <a:t>index</a:t>
            </a:r>
            <a:r>
              <a:rPr sz="1200" spc="-5" dirty="0"/>
              <a:t> </a:t>
            </a:r>
            <a:r>
              <a:rPr sz="1200" dirty="0"/>
              <a:t>-10(which</a:t>
            </a:r>
            <a:r>
              <a:rPr sz="1200" spc="-10" dirty="0"/>
              <a:t> </a:t>
            </a:r>
            <a:r>
              <a:rPr sz="1200" dirty="0"/>
              <a:t>is</a:t>
            </a:r>
            <a:r>
              <a:rPr sz="1200" spc="-25" dirty="0"/>
              <a:t> </a:t>
            </a:r>
            <a:r>
              <a:rPr sz="1200" dirty="0"/>
              <a:t>‘Y’</a:t>
            </a:r>
            <a:r>
              <a:rPr sz="1200" spc="-10" dirty="0"/>
              <a:t> </a:t>
            </a:r>
            <a:r>
              <a:rPr sz="1200" dirty="0"/>
              <a:t>as</a:t>
            </a:r>
            <a:r>
              <a:rPr sz="1200" spc="-15" dirty="0"/>
              <a:t> </a:t>
            </a:r>
            <a:r>
              <a:rPr sz="1200" dirty="0"/>
              <a:t>per</a:t>
            </a:r>
            <a:r>
              <a:rPr sz="1200" spc="-20" dirty="0"/>
              <a:t> </a:t>
            </a:r>
            <a:r>
              <a:rPr sz="1200" spc="-25" dirty="0"/>
              <a:t>the </a:t>
            </a:r>
            <a:r>
              <a:rPr sz="1200" dirty="0"/>
              <a:t>backward</a:t>
            </a:r>
            <a:r>
              <a:rPr sz="1200" spc="-60" dirty="0"/>
              <a:t> </a:t>
            </a:r>
            <a:r>
              <a:rPr sz="1200" dirty="0"/>
              <a:t>index,)</a:t>
            </a:r>
            <a:r>
              <a:rPr sz="1200" spc="-30" dirty="0"/>
              <a:t> </a:t>
            </a:r>
            <a:r>
              <a:rPr sz="1200" dirty="0"/>
              <a:t>stop</a:t>
            </a:r>
            <a:r>
              <a:rPr sz="1200" spc="-45" dirty="0"/>
              <a:t> </a:t>
            </a:r>
            <a:r>
              <a:rPr sz="1200" dirty="0"/>
              <a:t>index</a:t>
            </a:r>
            <a:r>
              <a:rPr sz="1200" spc="-40" dirty="0"/>
              <a:t> </a:t>
            </a:r>
            <a:r>
              <a:rPr sz="1200" dirty="0"/>
              <a:t>is</a:t>
            </a:r>
            <a:r>
              <a:rPr sz="1200" spc="-40" dirty="0"/>
              <a:t> </a:t>
            </a:r>
            <a:r>
              <a:rPr sz="1200" spc="-25" dirty="0"/>
              <a:t>12- </a:t>
            </a:r>
            <a:r>
              <a:rPr sz="1200" dirty="0"/>
              <a:t>1=11</a:t>
            </a:r>
            <a:r>
              <a:rPr sz="1200" spc="-40" dirty="0"/>
              <a:t> </a:t>
            </a:r>
            <a:r>
              <a:rPr sz="1200" spc="-10" dirty="0"/>
              <a:t>(forward</a:t>
            </a:r>
            <a:r>
              <a:rPr sz="1200" spc="-60" dirty="0"/>
              <a:t> </a:t>
            </a:r>
            <a:r>
              <a:rPr sz="1200" dirty="0"/>
              <a:t>indexing).</a:t>
            </a:r>
            <a:r>
              <a:rPr sz="1200" spc="-10" dirty="0"/>
              <a:t> </a:t>
            </a:r>
            <a:r>
              <a:rPr sz="1200" dirty="0"/>
              <a:t>Hence,</a:t>
            </a:r>
            <a:r>
              <a:rPr sz="1200" spc="-20" dirty="0"/>
              <a:t> </a:t>
            </a:r>
            <a:r>
              <a:rPr sz="1200" spc="-25" dirty="0"/>
              <a:t>it </a:t>
            </a:r>
            <a:r>
              <a:rPr sz="1200" dirty="0"/>
              <a:t>will</a:t>
            </a:r>
            <a:r>
              <a:rPr sz="1200" spc="-20" dirty="0"/>
              <a:t> </a:t>
            </a:r>
            <a:r>
              <a:rPr sz="1200" dirty="0"/>
              <a:t>stop</a:t>
            </a:r>
            <a:r>
              <a:rPr sz="1200" spc="-20" dirty="0"/>
              <a:t> </a:t>
            </a:r>
            <a:r>
              <a:rPr sz="1200" dirty="0"/>
              <a:t>at</a:t>
            </a:r>
            <a:r>
              <a:rPr sz="1200" spc="-20" dirty="0"/>
              <a:t> </a:t>
            </a:r>
            <a:r>
              <a:rPr sz="1200" dirty="0"/>
              <a:t>the</a:t>
            </a:r>
            <a:r>
              <a:rPr sz="1200" spc="-20" dirty="0"/>
              <a:t> </a:t>
            </a:r>
            <a:r>
              <a:rPr sz="1200" dirty="0"/>
              <a:t>(stop</a:t>
            </a:r>
            <a:r>
              <a:rPr sz="1200" spc="-20" dirty="0"/>
              <a:t> </a:t>
            </a:r>
            <a:r>
              <a:rPr sz="1200" spc="-10" dirty="0"/>
              <a:t>index-</a:t>
            </a:r>
            <a:r>
              <a:rPr sz="1200" dirty="0"/>
              <a:t>1).,</a:t>
            </a:r>
            <a:r>
              <a:rPr sz="1200" spc="-10" dirty="0"/>
              <a:t> </a:t>
            </a:r>
            <a:r>
              <a:rPr sz="1200" dirty="0"/>
              <a:t>‘Y’</a:t>
            </a:r>
            <a:r>
              <a:rPr sz="1200" spc="-10" dirty="0"/>
              <a:t> </a:t>
            </a:r>
            <a:r>
              <a:rPr sz="1200" spc="-25" dirty="0"/>
              <a:t>is </a:t>
            </a:r>
            <a:r>
              <a:rPr sz="1200" dirty="0"/>
              <a:t>at</a:t>
            </a:r>
            <a:r>
              <a:rPr sz="1200" spc="-50" dirty="0"/>
              <a:t> </a:t>
            </a:r>
            <a:r>
              <a:rPr sz="1200" dirty="0"/>
              <a:t>11</a:t>
            </a:r>
            <a:r>
              <a:rPr sz="1200" spc="-20" dirty="0"/>
              <a:t> </a:t>
            </a:r>
            <a:r>
              <a:rPr sz="1200" dirty="0"/>
              <a:t>index</a:t>
            </a:r>
            <a:r>
              <a:rPr sz="1200" spc="-15" dirty="0"/>
              <a:t> </a:t>
            </a:r>
            <a:r>
              <a:rPr sz="1200" spc="-25" dirty="0"/>
              <a:t>no.</a:t>
            </a:r>
            <a:endParaRPr sz="1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1388" y="1739900"/>
            <a:ext cx="8590915" cy="5094605"/>
            <a:chOff x="341388" y="1739900"/>
            <a:chExt cx="8590915" cy="5094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388" y="1852300"/>
              <a:ext cx="8476440" cy="49821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47999" y="3581400"/>
              <a:ext cx="5871210" cy="533400"/>
            </a:xfrm>
            <a:custGeom>
              <a:avLst/>
              <a:gdLst/>
              <a:ahLst/>
              <a:cxnLst/>
              <a:rect l="l" t="t" r="r" b="b"/>
              <a:pathLst>
                <a:path w="5871209" h="533400">
                  <a:moveTo>
                    <a:pt x="161798" y="0"/>
                  </a:moveTo>
                  <a:lnTo>
                    <a:pt x="0" y="266700"/>
                  </a:lnTo>
                  <a:lnTo>
                    <a:pt x="161798" y="533400"/>
                  </a:lnTo>
                  <a:lnTo>
                    <a:pt x="161798" y="447801"/>
                  </a:lnTo>
                  <a:lnTo>
                    <a:pt x="5871083" y="447801"/>
                  </a:lnTo>
                  <a:lnTo>
                    <a:pt x="5871083" y="85598"/>
                  </a:lnTo>
                  <a:lnTo>
                    <a:pt x="161798" y="85598"/>
                  </a:lnTo>
                  <a:lnTo>
                    <a:pt x="16179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47999" y="3581400"/>
              <a:ext cx="5871210" cy="533400"/>
            </a:xfrm>
            <a:custGeom>
              <a:avLst/>
              <a:gdLst/>
              <a:ahLst/>
              <a:cxnLst/>
              <a:rect l="l" t="t" r="r" b="b"/>
              <a:pathLst>
                <a:path w="5871209" h="533400">
                  <a:moveTo>
                    <a:pt x="5871083" y="85598"/>
                  </a:moveTo>
                  <a:lnTo>
                    <a:pt x="161798" y="85598"/>
                  </a:lnTo>
                  <a:lnTo>
                    <a:pt x="161798" y="0"/>
                  </a:lnTo>
                  <a:lnTo>
                    <a:pt x="0" y="266700"/>
                  </a:lnTo>
                  <a:lnTo>
                    <a:pt x="161798" y="533400"/>
                  </a:lnTo>
                  <a:lnTo>
                    <a:pt x="161798" y="447801"/>
                  </a:lnTo>
                  <a:lnTo>
                    <a:pt x="5871083" y="447801"/>
                  </a:lnTo>
                  <a:lnTo>
                    <a:pt x="5871083" y="85598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4191000"/>
              <a:ext cx="3505200" cy="838200"/>
            </a:xfrm>
            <a:custGeom>
              <a:avLst/>
              <a:gdLst/>
              <a:ahLst/>
              <a:cxnLst/>
              <a:rect l="l" t="t" r="r" b="b"/>
              <a:pathLst>
                <a:path w="3505200" h="838200">
                  <a:moveTo>
                    <a:pt x="254253" y="0"/>
                  </a:moveTo>
                  <a:lnTo>
                    <a:pt x="0" y="419100"/>
                  </a:lnTo>
                  <a:lnTo>
                    <a:pt x="254253" y="838200"/>
                  </a:lnTo>
                  <a:lnTo>
                    <a:pt x="254253" y="763524"/>
                  </a:lnTo>
                  <a:lnTo>
                    <a:pt x="3505200" y="763524"/>
                  </a:lnTo>
                  <a:lnTo>
                    <a:pt x="3505200" y="74675"/>
                  </a:lnTo>
                  <a:lnTo>
                    <a:pt x="254253" y="74675"/>
                  </a:lnTo>
                  <a:lnTo>
                    <a:pt x="25425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10200" y="4191000"/>
              <a:ext cx="3505200" cy="838200"/>
            </a:xfrm>
            <a:custGeom>
              <a:avLst/>
              <a:gdLst/>
              <a:ahLst/>
              <a:cxnLst/>
              <a:rect l="l" t="t" r="r" b="b"/>
              <a:pathLst>
                <a:path w="3505200" h="838200">
                  <a:moveTo>
                    <a:pt x="3505200" y="74675"/>
                  </a:moveTo>
                  <a:lnTo>
                    <a:pt x="254253" y="74675"/>
                  </a:lnTo>
                  <a:lnTo>
                    <a:pt x="254253" y="0"/>
                  </a:lnTo>
                  <a:lnTo>
                    <a:pt x="0" y="419100"/>
                  </a:lnTo>
                  <a:lnTo>
                    <a:pt x="254253" y="838200"/>
                  </a:lnTo>
                  <a:lnTo>
                    <a:pt x="254253" y="763524"/>
                  </a:lnTo>
                  <a:lnTo>
                    <a:pt x="3505200" y="763524"/>
                  </a:lnTo>
                  <a:lnTo>
                    <a:pt x="3505200" y="7467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24199" y="1752600"/>
              <a:ext cx="5795010" cy="609600"/>
            </a:xfrm>
            <a:custGeom>
              <a:avLst/>
              <a:gdLst/>
              <a:ahLst/>
              <a:cxnLst/>
              <a:rect l="l" t="t" r="r" b="b"/>
              <a:pathLst>
                <a:path w="5795009" h="609600">
                  <a:moveTo>
                    <a:pt x="304800" y="0"/>
                  </a:moveTo>
                  <a:lnTo>
                    <a:pt x="0" y="304800"/>
                  </a:lnTo>
                  <a:lnTo>
                    <a:pt x="304800" y="609600"/>
                  </a:lnTo>
                  <a:lnTo>
                    <a:pt x="304800" y="505205"/>
                  </a:lnTo>
                  <a:lnTo>
                    <a:pt x="5794883" y="505205"/>
                  </a:lnTo>
                  <a:lnTo>
                    <a:pt x="5794883" y="104394"/>
                  </a:lnTo>
                  <a:lnTo>
                    <a:pt x="304800" y="104394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24199" y="1752600"/>
              <a:ext cx="5795010" cy="609600"/>
            </a:xfrm>
            <a:custGeom>
              <a:avLst/>
              <a:gdLst/>
              <a:ahLst/>
              <a:cxnLst/>
              <a:rect l="l" t="t" r="r" b="b"/>
              <a:pathLst>
                <a:path w="5795009" h="609600">
                  <a:moveTo>
                    <a:pt x="5794883" y="104394"/>
                  </a:moveTo>
                  <a:lnTo>
                    <a:pt x="304800" y="104394"/>
                  </a:lnTo>
                  <a:lnTo>
                    <a:pt x="304800" y="0"/>
                  </a:lnTo>
                  <a:lnTo>
                    <a:pt x="0" y="304800"/>
                  </a:lnTo>
                  <a:lnTo>
                    <a:pt x="304800" y="609600"/>
                  </a:lnTo>
                  <a:lnTo>
                    <a:pt x="304800" y="505205"/>
                  </a:lnTo>
                  <a:lnTo>
                    <a:pt x="5794883" y="505205"/>
                  </a:lnTo>
                  <a:lnTo>
                    <a:pt x="5794883" y="104394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95599" y="2286000"/>
              <a:ext cx="6023610" cy="457200"/>
            </a:xfrm>
            <a:custGeom>
              <a:avLst/>
              <a:gdLst/>
              <a:ahLst/>
              <a:cxnLst/>
              <a:rect l="l" t="t" r="r" b="b"/>
              <a:pathLst>
                <a:path w="6023609" h="457200">
                  <a:moveTo>
                    <a:pt x="138683" y="0"/>
                  </a:moveTo>
                  <a:lnTo>
                    <a:pt x="0" y="228600"/>
                  </a:lnTo>
                  <a:lnTo>
                    <a:pt x="138683" y="457200"/>
                  </a:lnTo>
                  <a:lnTo>
                    <a:pt x="138683" y="383794"/>
                  </a:lnTo>
                  <a:lnTo>
                    <a:pt x="6023483" y="383794"/>
                  </a:lnTo>
                  <a:lnTo>
                    <a:pt x="6023483" y="73405"/>
                  </a:lnTo>
                  <a:lnTo>
                    <a:pt x="138683" y="73405"/>
                  </a:lnTo>
                  <a:lnTo>
                    <a:pt x="13868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95599" y="2286000"/>
              <a:ext cx="6023610" cy="457200"/>
            </a:xfrm>
            <a:custGeom>
              <a:avLst/>
              <a:gdLst/>
              <a:ahLst/>
              <a:cxnLst/>
              <a:rect l="l" t="t" r="r" b="b"/>
              <a:pathLst>
                <a:path w="6023609" h="457200">
                  <a:moveTo>
                    <a:pt x="6023483" y="73405"/>
                  </a:moveTo>
                  <a:lnTo>
                    <a:pt x="138683" y="73405"/>
                  </a:lnTo>
                  <a:lnTo>
                    <a:pt x="138683" y="0"/>
                  </a:lnTo>
                  <a:lnTo>
                    <a:pt x="0" y="228600"/>
                  </a:lnTo>
                  <a:lnTo>
                    <a:pt x="138683" y="457200"/>
                  </a:lnTo>
                  <a:lnTo>
                    <a:pt x="138683" y="383794"/>
                  </a:lnTo>
                  <a:lnTo>
                    <a:pt x="6023483" y="383794"/>
                  </a:lnTo>
                  <a:lnTo>
                    <a:pt x="6023483" y="7340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28999" y="2971800"/>
              <a:ext cx="5490210" cy="533400"/>
            </a:xfrm>
            <a:custGeom>
              <a:avLst/>
              <a:gdLst/>
              <a:ahLst/>
              <a:cxnLst/>
              <a:rect l="l" t="t" r="r" b="b"/>
              <a:pathLst>
                <a:path w="5490209" h="533400">
                  <a:moveTo>
                    <a:pt x="131825" y="0"/>
                  </a:moveTo>
                  <a:lnTo>
                    <a:pt x="0" y="266700"/>
                  </a:lnTo>
                  <a:lnTo>
                    <a:pt x="131825" y="533400"/>
                  </a:lnTo>
                  <a:lnTo>
                    <a:pt x="131825" y="441960"/>
                  </a:lnTo>
                  <a:lnTo>
                    <a:pt x="5490083" y="441960"/>
                  </a:lnTo>
                  <a:lnTo>
                    <a:pt x="5490083" y="91439"/>
                  </a:lnTo>
                  <a:lnTo>
                    <a:pt x="131825" y="91439"/>
                  </a:lnTo>
                  <a:lnTo>
                    <a:pt x="13182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28999" y="2971800"/>
              <a:ext cx="5490210" cy="533400"/>
            </a:xfrm>
            <a:custGeom>
              <a:avLst/>
              <a:gdLst/>
              <a:ahLst/>
              <a:cxnLst/>
              <a:rect l="l" t="t" r="r" b="b"/>
              <a:pathLst>
                <a:path w="5490209" h="533400">
                  <a:moveTo>
                    <a:pt x="5490083" y="91439"/>
                  </a:moveTo>
                  <a:lnTo>
                    <a:pt x="131825" y="91439"/>
                  </a:lnTo>
                  <a:lnTo>
                    <a:pt x="131825" y="0"/>
                  </a:lnTo>
                  <a:lnTo>
                    <a:pt x="0" y="266700"/>
                  </a:lnTo>
                  <a:lnTo>
                    <a:pt x="131825" y="533400"/>
                  </a:lnTo>
                  <a:lnTo>
                    <a:pt x="131825" y="441960"/>
                  </a:lnTo>
                  <a:lnTo>
                    <a:pt x="5490083" y="441960"/>
                  </a:lnTo>
                  <a:lnTo>
                    <a:pt x="5490083" y="91439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7356" y="5463540"/>
              <a:ext cx="922020" cy="420624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4511675" y="5891936"/>
            <a:ext cx="18161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20"/>
              </a:lnSpc>
            </a:pP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730500" y="5219700"/>
            <a:ext cx="6201410" cy="1422400"/>
            <a:chOff x="2730500" y="5219700"/>
            <a:chExt cx="6201410" cy="1422400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95800" y="5883655"/>
              <a:ext cx="4133850" cy="32524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419600" y="5257800"/>
              <a:ext cx="4343400" cy="914400"/>
            </a:xfrm>
            <a:custGeom>
              <a:avLst/>
              <a:gdLst/>
              <a:ahLst/>
              <a:cxnLst/>
              <a:rect l="l" t="t" r="r" b="b"/>
              <a:pathLst>
                <a:path w="4343400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4191000" y="0"/>
                  </a:lnTo>
                  <a:lnTo>
                    <a:pt x="4239182" y="7766"/>
                  </a:lnTo>
                  <a:lnTo>
                    <a:pt x="4281019" y="29394"/>
                  </a:lnTo>
                  <a:lnTo>
                    <a:pt x="4314005" y="62380"/>
                  </a:lnTo>
                  <a:lnTo>
                    <a:pt x="4335633" y="104217"/>
                  </a:lnTo>
                  <a:lnTo>
                    <a:pt x="4343400" y="152400"/>
                  </a:lnTo>
                  <a:lnTo>
                    <a:pt x="4343400" y="762000"/>
                  </a:lnTo>
                  <a:lnTo>
                    <a:pt x="4335633" y="810168"/>
                  </a:lnTo>
                  <a:lnTo>
                    <a:pt x="4314005" y="852003"/>
                  </a:lnTo>
                  <a:lnTo>
                    <a:pt x="4281019" y="884994"/>
                  </a:lnTo>
                  <a:lnTo>
                    <a:pt x="4239182" y="906630"/>
                  </a:lnTo>
                  <a:lnTo>
                    <a:pt x="4191000" y="914400"/>
                  </a:lnTo>
                  <a:lnTo>
                    <a:pt x="152400" y="914400"/>
                  </a:lnTo>
                  <a:lnTo>
                    <a:pt x="104217" y="906630"/>
                  </a:lnTo>
                  <a:lnTo>
                    <a:pt x="62380" y="884994"/>
                  </a:lnTo>
                  <a:lnTo>
                    <a:pt x="29394" y="852003"/>
                  </a:lnTo>
                  <a:lnTo>
                    <a:pt x="7766" y="810168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743200" y="6248400"/>
              <a:ext cx="6176010" cy="381000"/>
            </a:xfrm>
            <a:custGeom>
              <a:avLst/>
              <a:gdLst/>
              <a:ahLst/>
              <a:cxnLst/>
              <a:rect l="l" t="t" r="r" b="b"/>
              <a:pathLst>
                <a:path w="6176009" h="381000">
                  <a:moveTo>
                    <a:pt x="115569" y="0"/>
                  </a:moveTo>
                  <a:lnTo>
                    <a:pt x="0" y="190500"/>
                  </a:lnTo>
                  <a:lnTo>
                    <a:pt x="115569" y="381000"/>
                  </a:lnTo>
                  <a:lnTo>
                    <a:pt x="115569" y="319824"/>
                  </a:lnTo>
                  <a:lnTo>
                    <a:pt x="6175883" y="319824"/>
                  </a:lnTo>
                  <a:lnTo>
                    <a:pt x="6175883" y="61175"/>
                  </a:lnTo>
                  <a:lnTo>
                    <a:pt x="115569" y="61175"/>
                  </a:lnTo>
                  <a:lnTo>
                    <a:pt x="11556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743200" y="6248400"/>
              <a:ext cx="6176010" cy="381000"/>
            </a:xfrm>
            <a:custGeom>
              <a:avLst/>
              <a:gdLst/>
              <a:ahLst/>
              <a:cxnLst/>
              <a:rect l="l" t="t" r="r" b="b"/>
              <a:pathLst>
                <a:path w="6176009" h="381000">
                  <a:moveTo>
                    <a:pt x="6175883" y="61175"/>
                  </a:moveTo>
                  <a:lnTo>
                    <a:pt x="115569" y="61175"/>
                  </a:lnTo>
                  <a:lnTo>
                    <a:pt x="115569" y="0"/>
                  </a:lnTo>
                  <a:lnTo>
                    <a:pt x="0" y="190500"/>
                  </a:lnTo>
                  <a:lnTo>
                    <a:pt x="115569" y="381000"/>
                  </a:lnTo>
                  <a:lnTo>
                    <a:pt x="115569" y="319824"/>
                  </a:lnTo>
                  <a:lnTo>
                    <a:pt x="6175883" y="319824"/>
                  </a:lnTo>
                  <a:lnTo>
                    <a:pt x="6175883" y="6117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200025" y="465201"/>
          <a:ext cx="8762989" cy="6363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"/>
                <a:gridCol w="563880"/>
                <a:gridCol w="563880"/>
                <a:gridCol w="563879"/>
                <a:gridCol w="563880"/>
                <a:gridCol w="563880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  <a:gridCol w="563879"/>
                <a:gridCol w="228600"/>
              </a:tblGrid>
              <a:tr h="420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</a:tr>
              <a:tr h="5036185">
                <a:tc gridSpan="17">
                  <a:txBody>
                    <a:bodyPr/>
                    <a:lstStyle/>
                    <a:p>
                      <a:pPr marL="302196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Start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3(backward),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stop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 is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12(backward).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Here,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getting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02069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range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step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mentioned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reverse.</a:t>
                      </a:r>
                      <a:r>
                        <a:rPr sz="12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Hence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empty.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952365" marR="361950" indent="-189357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Start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-12(which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‘W’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backward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index,)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stop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-3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(which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takes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values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till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 -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3-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1=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4)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1310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Start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3(backward),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stop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12(backward).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Here,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getting</a:t>
                      </a:r>
                      <a:r>
                        <a:rPr sz="1200" b="1" spc="2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in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21500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range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step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-1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mentioned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reverse.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064125" marR="201930" indent="-199834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Start</a:t>
                      </a:r>
                      <a:r>
                        <a:rPr sz="12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-20(which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2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beyond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backward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index,)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stop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-5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takes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till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(-5-1=-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6).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Here,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-6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‘N’.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569585" marR="246379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Start</a:t>
                      </a:r>
                      <a:r>
                        <a:rPr sz="1200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</a:t>
                      </a:r>
                      <a:r>
                        <a:rPr sz="1200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1,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stop</a:t>
                      </a:r>
                      <a:r>
                        <a:rPr sz="12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</a:t>
                      </a:r>
                      <a:r>
                        <a:rPr sz="1200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(till</a:t>
                      </a:r>
                      <a:r>
                        <a:rPr sz="12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13-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1=12),step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r>
                        <a:rPr sz="12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20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forward</a:t>
                      </a:r>
                      <a:r>
                        <a:rPr sz="12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direction.</a:t>
                      </a:r>
                      <a:r>
                        <a:rPr sz="1200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Hence,</a:t>
                      </a:r>
                      <a:r>
                        <a:rPr sz="1200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will fetch/take</a:t>
                      </a:r>
                      <a:r>
                        <a:rPr sz="1200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alternate</a:t>
                      </a:r>
                      <a:r>
                        <a:rPr sz="12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elements</a:t>
                      </a:r>
                      <a:r>
                        <a:rPr sz="12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with a</a:t>
                      </a:r>
                      <a:r>
                        <a:rPr sz="120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skip</a:t>
                      </a:r>
                      <a:r>
                        <a:rPr sz="1200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r>
                        <a:rPr sz="1200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between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283075">
                        <a:lnSpc>
                          <a:spcPts val="204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TRY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UNDERSTAND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YOURSELF.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task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you.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825875">
                        <a:lnSpc>
                          <a:spcPts val="4765"/>
                        </a:lnSpc>
                      </a:pPr>
                      <a:r>
                        <a:rPr sz="8100" b="1" baseline="-128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?</a:t>
                      </a:r>
                      <a:r>
                        <a:rPr sz="8100" b="1" spc="-292" baseline="-128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Also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write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slice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20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get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output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0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796540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Default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start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stop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beginning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end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index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Tuple.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Here,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step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571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2" name="object 22"/>
          <p:cNvSpPr/>
          <p:nvPr/>
        </p:nvSpPr>
        <p:spPr>
          <a:xfrm>
            <a:off x="0" y="0"/>
            <a:ext cx="9144000" cy="447040"/>
          </a:xfrm>
          <a:custGeom>
            <a:avLst/>
            <a:gdLst/>
            <a:ahLst/>
            <a:cxnLst/>
            <a:rect l="l" t="t" r="r" b="b"/>
            <a:pathLst>
              <a:path w="9144000" h="447040">
                <a:moveTo>
                  <a:pt x="0" y="447039"/>
                </a:moveTo>
                <a:lnTo>
                  <a:pt x="9144000" y="447040"/>
                </a:lnTo>
                <a:lnTo>
                  <a:pt x="9144000" y="0"/>
                </a:lnTo>
                <a:lnTo>
                  <a:pt x="0" y="0"/>
                </a:lnTo>
                <a:lnTo>
                  <a:pt x="0" y="4470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2974085" y="-66039"/>
            <a:ext cx="3196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sng" dirty="0">
                <a:uFill>
                  <a:solidFill>
                    <a:srgbClr val="FFC000"/>
                  </a:solidFill>
                </a:uFill>
              </a:rPr>
              <a:t>TUPLE</a:t>
            </a:r>
            <a:r>
              <a:rPr sz="2800" u="sng" spc="-10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SLICING</a:t>
            </a:r>
            <a:r>
              <a:rPr sz="2800" u="sng" spc="-5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spc="-10" dirty="0">
                <a:uFill>
                  <a:solidFill>
                    <a:srgbClr val="FFC000"/>
                  </a:solidFill>
                </a:uFill>
              </a:rPr>
              <a:t>contd.</a:t>
            </a:r>
            <a:endParaRPr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</a:pPr>
            <a:r>
              <a:rPr sz="19900" u="none" spc="-10" dirty="0">
                <a:solidFill>
                  <a:srgbClr val="00AF50"/>
                </a:solidFill>
              </a:rPr>
              <a:t>TUPLE</a:t>
            </a:r>
            <a:endParaRPr sz="19900"/>
          </a:p>
        </p:txBody>
      </p:sp>
      <p:sp>
        <p:nvSpPr>
          <p:cNvPr id="3" name="object 3"/>
          <p:cNvSpPr txBox="1"/>
          <p:nvPr/>
        </p:nvSpPr>
        <p:spPr>
          <a:xfrm>
            <a:off x="559409" y="3141040"/>
            <a:ext cx="802830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b="1" spc="-10" dirty="0">
                <a:solidFill>
                  <a:srgbClr val="00AF50"/>
                </a:solidFill>
                <a:latin typeface="Calibri"/>
                <a:cs typeface="Calibri"/>
              </a:rPr>
              <a:t>INTRODUCTION</a:t>
            </a:r>
            <a:endParaRPr sz="9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4695825"/>
            <a:chOff x="0" y="0"/>
            <a:chExt cx="9144000" cy="46958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32324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63595"/>
              <a:ext cx="9144000" cy="1831847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33600" y="4829175"/>
            <a:ext cx="4648200" cy="202882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483985"/>
            <a:chOff x="0" y="0"/>
            <a:chExt cx="9144000" cy="6483985"/>
          </a:xfrm>
        </p:grpSpPr>
        <p:sp>
          <p:nvSpPr>
            <p:cNvPr id="3" name="object 3"/>
            <p:cNvSpPr/>
            <p:nvPr/>
          </p:nvSpPr>
          <p:spPr>
            <a:xfrm>
              <a:off x="381000" y="228650"/>
              <a:ext cx="8382000" cy="6217285"/>
            </a:xfrm>
            <a:custGeom>
              <a:avLst/>
              <a:gdLst/>
              <a:ahLst/>
              <a:cxnLst/>
              <a:rect l="l" t="t" r="r" b="b"/>
              <a:pathLst>
                <a:path w="8382000" h="6217285">
                  <a:moveTo>
                    <a:pt x="8382000" y="0"/>
                  </a:moveTo>
                  <a:lnTo>
                    <a:pt x="0" y="0"/>
                  </a:lnTo>
                  <a:lnTo>
                    <a:pt x="0" y="6217031"/>
                  </a:lnTo>
                  <a:lnTo>
                    <a:pt x="8382000" y="6217031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D2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228650"/>
              <a:ext cx="8382000" cy="6217285"/>
            </a:xfrm>
            <a:custGeom>
              <a:avLst/>
              <a:gdLst/>
              <a:ahLst/>
              <a:cxnLst/>
              <a:rect l="l" t="t" r="r" b="b"/>
              <a:pathLst>
                <a:path w="8382000" h="6217285">
                  <a:moveTo>
                    <a:pt x="0" y="6217031"/>
                  </a:moveTo>
                  <a:lnTo>
                    <a:pt x="8382000" y="6217031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217031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165" y="1014730"/>
              <a:ext cx="7853553" cy="16531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2373" y="3954907"/>
              <a:ext cx="5611876" cy="216528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33086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8976" y="2548127"/>
              <a:ext cx="8955024" cy="37932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0540" y="3200400"/>
              <a:ext cx="1013460" cy="32004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3800" y="3200400"/>
              <a:ext cx="1066800" cy="3200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783463"/>
            <a:ext cx="23190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371600"/>
            <a:ext cx="2819400" cy="304736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0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  <a:spcBef>
                <a:spcPts val="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5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 marR="1038860">
              <a:lnSpc>
                <a:spcPts val="3820"/>
              </a:lnSpc>
              <a:spcBef>
                <a:spcPts val="100"/>
              </a:spcBef>
            </a:pPr>
            <a:r>
              <a:rPr sz="320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r>
              <a:rPr sz="3200" spc="-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b="1" spc="-20" dirty="0">
                <a:solidFill>
                  <a:srgbClr val="FFFF00"/>
                </a:solidFill>
                <a:latin typeface="Calibri"/>
                <a:cs typeface="Calibri"/>
              </a:rPr>
              <a:t>Nested </a:t>
            </a: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Tuples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95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39" y="4110268"/>
            <a:ext cx="2158365" cy="233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55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2"/>
            <a:ext cx="9144000" cy="708025"/>
          </a:xfrm>
          <a:custGeom>
            <a:avLst/>
            <a:gdLst/>
            <a:ahLst/>
            <a:cxnLst/>
            <a:rect l="l" t="t" r="r" b="b"/>
            <a:pathLst>
              <a:path w="9144000" h="708025">
                <a:moveTo>
                  <a:pt x="9144000" y="0"/>
                </a:moveTo>
                <a:lnTo>
                  <a:pt x="0" y="0"/>
                </a:lnTo>
                <a:lnTo>
                  <a:pt x="0" y="707885"/>
                </a:lnTo>
                <a:lnTo>
                  <a:pt x="9144000" y="707885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09138" y="1016"/>
            <a:ext cx="31235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u="sng" dirty="0">
                <a:uFill>
                  <a:solidFill>
                    <a:srgbClr val="FFC000"/>
                  </a:solidFill>
                </a:uFill>
              </a:rPr>
              <a:t>NESTED</a:t>
            </a:r>
            <a:r>
              <a:rPr sz="4000" u="sng" spc="-17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4000" u="sng" spc="-20" dirty="0">
                <a:uFill>
                  <a:solidFill>
                    <a:srgbClr val="FFC000"/>
                  </a:solidFill>
                </a:uFill>
              </a:rPr>
              <a:t>Tuples</a:t>
            </a:r>
            <a:endParaRPr sz="4000"/>
          </a:p>
        </p:txBody>
      </p:sp>
      <p:sp>
        <p:nvSpPr>
          <p:cNvPr id="7" name="object 7"/>
          <p:cNvSpPr/>
          <p:nvPr/>
        </p:nvSpPr>
        <p:spPr>
          <a:xfrm>
            <a:off x="2884848" y="2052320"/>
            <a:ext cx="496570" cy="2139315"/>
          </a:xfrm>
          <a:custGeom>
            <a:avLst/>
            <a:gdLst/>
            <a:ahLst/>
            <a:cxnLst/>
            <a:rect l="l" t="t" r="r" b="b"/>
            <a:pathLst>
              <a:path w="496570" h="2139315">
                <a:moveTo>
                  <a:pt x="29987" y="1868086"/>
                </a:moveTo>
                <a:lnTo>
                  <a:pt x="18752" y="1869820"/>
                </a:lnTo>
                <a:lnTo>
                  <a:pt x="9056" y="1875768"/>
                </a:lnTo>
                <a:lnTo>
                  <a:pt x="2623" y="1884632"/>
                </a:lnTo>
                <a:lnTo>
                  <a:pt x="0" y="1895234"/>
                </a:lnTo>
                <a:lnTo>
                  <a:pt x="1706" y="1906220"/>
                </a:lnTo>
                <a:lnTo>
                  <a:pt x="1734" y="1906396"/>
                </a:lnTo>
                <a:lnTo>
                  <a:pt x="86951" y="2138806"/>
                </a:lnTo>
                <a:lnTo>
                  <a:pt x="130151" y="2088006"/>
                </a:lnTo>
                <a:lnTo>
                  <a:pt x="125051" y="2088006"/>
                </a:lnTo>
                <a:lnTo>
                  <a:pt x="68790" y="2077973"/>
                </a:lnTo>
                <a:lnTo>
                  <a:pt x="87374" y="1973874"/>
                </a:lnTo>
                <a:lnTo>
                  <a:pt x="55455" y="1886838"/>
                </a:lnTo>
                <a:lnTo>
                  <a:pt x="49506" y="1877143"/>
                </a:lnTo>
                <a:lnTo>
                  <a:pt x="40628" y="1870709"/>
                </a:lnTo>
                <a:lnTo>
                  <a:pt x="29987" y="1868086"/>
                </a:lnTo>
                <a:close/>
              </a:path>
              <a:path w="496570" h="2139315">
                <a:moveTo>
                  <a:pt x="87374" y="1973874"/>
                </a:moveTo>
                <a:lnTo>
                  <a:pt x="68790" y="2077973"/>
                </a:lnTo>
                <a:lnTo>
                  <a:pt x="125051" y="2088006"/>
                </a:lnTo>
                <a:lnTo>
                  <a:pt x="127704" y="2073147"/>
                </a:lnTo>
                <a:lnTo>
                  <a:pt x="123781" y="2073147"/>
                </a:lnTo>
                <a:lnTo>
                  <a:pt x="75140" y="2064511"/>
                </a:lnTo>
                <a:lnTo>
                  <a:pt x="106904" y="2027129"/>
                </a:lnTo>
                <a:lnTo>
                  <a:pt x="87374" y="1973874"/>
                </a:lnTo>
                <a:close/>
              </a:path>
              <a:path w="496570" h="2139315">
                <a:moveTo>
                  <a:pt x="223190" y="1903269"/>
                </a:moveTo>
                <a:lnTo>
                  <a:pt x="212617" y="1906220"/>
                </a:lnTo>
                <a:lnTo>
                  <a:pt x="203664" y="1913254"/>
                </a:lnTo>
                <a:lnTo>
                  <a:pt x="143638" y="1983898"/>
                </a:lnTo>
                <a:lnTo>
                  <a:pt x="125051" y="2088006"/>
                </a:lnTo>
                <a:lnTo>
                  <a:pt x="130151" y="2088006"/>
                </a:lnTo>
                <a:lnTo>
                  <a:pt x="247225" y="1950338"/>
                </a:lnTo>
                <a:lnTo>
                  <a:pt x="252747" y="1940385"/>
                </a:lnTo>
                <a:lnTo>
                  <a:pt x="253972" y="1929479"/>
                </a:lnTo>
                <a:lnTo>
                  <a:pt x="251029" y="1918906"/>
                </a:lnTo>
                <a:lnTo>
                  <a:pt x="244050" y="1909952"/>
                </a:lnTo>
                <a:lnTo>
                  <a:pt x="234096" y="1904486"/>
                </a:lnTo>
                <a:lnTo>
                  <a:pt x="223190" y="1903269"/>
                </a:lnTo>
                <a:close/>
              </a:path>
              <a:path w="496570" h="2139315">
                <a:moveTo>
                  <a:pt x="106904" y="2027129"/>
                </a:moveTo>
                <a:lnTo>
                  <a:pt x="75140" y="2064511"/>
                </a:lnTo>
                <a:lnTo>
                  <a:pt x="123781" y="2073147"/>
                </a:lnTo>
                <a:lnTo>
                  <a:pt x="106904" y="2027129"/>
                </a:lnTo>
                <a:close/>
              </a:path>
              <a:path w="496570" h="2139315">
                <a:moveTo>
                  <a:pt x="143638" y="1983898"/>
                </a:moveTo>
                <a:lnTo>
                  <a:pt x="106904" y="2027129"/>
                </a:lnTo>
                <a:lnTo>
                  <a:pt x="123781" y="2073147"/>
                </a:lnTo>
                <a:lnTo>
                  <a:pt x="127704" y="2073147"/>
                </a:lnTo>
                <a:lnTo>
                  <a:pt x="143638" y="1983898"/>
                </a:lnTo>
                <a:close/>
              </a:path>
              <a:path w="496570" h="2139315">
                <a:moveTo>
                  <a:pt x="439757" y="0"/>
                </a:moveTo>
                <a:lnTo>
                  <a:pt x="87374" y="1973874"/>
                </a:lnTo>
                <a:lnTo>
                  <a:pt x="106904" y="2027129"/>
                </a:lnTo>
                <a:lnTo>
                  <a:pt x="143638" y="1983898"/>
                </a:lnTo>
                <a:lnTo>
                  <a:pt x="496018" y="10159"/>
                </a:lnTo>
                <a:lnTo>
                  <a:pt x="43975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200" y="4191027"/>
            <a:ext cx="3280410" cy="2616200"/>
          </a:xfrm>
          <a:prstGeom prst="rect">
            <a:avLst/>
          </a:prstGeom>
          <a:solidFill>
            <a:srgbClr val="ABFFAB"/>
          </a:solidFill>
          <a:ln w="12700">
            <a:solidFill>
              <a:srgbClr val="C0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35"/>
              </a:spcBef>
            </a:pPr>
            <a:r>
              <a:rPr sz="20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</a:t>
            </a:r>
            <a:r>
              <a:rPr sz="2000" b="1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Denoting</a:t>
            </a:r>
            <a:r>
              <a:rPr sz="16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Nested</a:t>
            </a:r>
            <a:r>
              <a:rPr sz="16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elements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  <a:spcBef>
                <a:spcPts val="35"/>
              </a:spcBef>
            </a:pP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using</a:t>
            </a:r>
            <a:r>
              <a:rPr sz="16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6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Calibri"/>
                <a:cs typeface="Calibri"/>
              </a:rPr>
              <a:t>nos.</a:t>
            </a:r>
            <a:endParaRPr sz="16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10"/>
              </a:spcBef>
            </a:pP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M[0]</a:t>
            </a:r>
            <a:r>
              <a:rPr sz="1600" b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Wingdings"/>
                <a:cs typeface="Wingdings"/>
              </a:rPr>
              <a:t></a:t>
            </a:r>
            <a:r>
              <a:rPr sz="16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10</a:t>
            </a:r>
            <a:endParaRPr sz="16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</a:pP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M[1]</a:t>
            </a:r>
            <a:r>
              <a:rPr sz="1600" b="1" u="sng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Wingdings"/>
                <a:cs typeface="Wingdings"/>
              </a:rPr>
              <a:t></a:t>
            </a:r>
            <a:r>
              <a:rPr sz="1600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[15,30]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b="1" spc="-10" dirty="0">
                <a:solidFill>
                  <a:srgbClr val="6F2F9F"/>
                </a:solidFill>
                <a:latin typeface="Calibri"/>
                <a:cs typeface="Calibri"/>
              </a:rPr>
              <a:t>M[1][0]</a:t>
            </a:r>
            <a:r>
              <a:rPr sz="1600" spc="-10" dirty="0">
                <a:latin typeface="Wingdings"/>
                <a:cs typeface="Wingdings"/>
              </a:rPr>
              <a:t></a:t>
            </a:r>
            <a:r>
              <a:rPr sz="1600" b="1" spc="-10" dirty="0">
                <a:latin typeface="Calibri"/>
                <a:cs typeface="Calibri"/>
              </a:rPr>
              <a:t>15</a:t>
            </a:r>
            <a:endParaRPr sz="1600">
              <a:latin typeface="Calibri"/>
              <a:cs typeface="Calibri"/>
            </a:endParaRPr>
          </a:p>
          <a:p>
            <a:pPr marL="90805" marR="1216025" indent="914400">
              <a:lnSpc>
                <a:spcPct val="100000"/>
              </a:lnSpc>
            </a:pPr>
            <a:r>
              <a:rPr sz="1600" b="1" spc="-10" dirty="0">
                <a:solidFill>
                  <a:srgbClr val="6F2F9F"/>
                </a:solidFill>
                <a:latin typeface="Calibri"/>
                <a:cs typeface="Calibri"/>
              </a:rPr>
              <a:t>M[1][1]</a:t>
            </a:r>
            <a:r>
              <a:rPr sz="1600" spc="-10" dirty="0">
                <a:latin typeface="Wingdings"/>
                <a:cs typeface="Wingdings"/>
              </a:rPr>
              <a:t></a:t>
            </a:r>
            <a:r>
              <a:rPr sz="1600" b="1" spc="-10" dirty="0">
                <a:latin typeface="Calibri"/>
                <a:cs typeface="Calibri"/>
              </a:rPr>
              <a:t>30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M[2]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Wingdings"/>
                <a:cs typeface="Wingdings"/>
              </a:rPr>
              <a:t></a:t>
            </a:r>
            <a:r>
              <a:rPr sz="1600" u="heavy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*80,’Mask’,60+</a:t>
            </a:r>
            <a:endParaRPr sz="1600">
              <a:latin typeface="Calibri"/>
              <a:cs typeface="Calibri"/>
            </a:endParaRPr>
          </a:p>
          <a:p>
            <a:pPr marL="1005840" marR="863600">
              <a:lnSpc>
                <a:spcPct val="100000"/>
              </a:lnSpc>
            </a:pPr>
            <a:r>
              <a:rPr sz="1600" b="1" spc="-10" dirty="0">
                <a:solidFill>
                  <a:srgbClr val="6F2F9F"/>
                </a:solidFill>
                <a:latin typeface="Calibri"/>
                <a:cs typeface="Calibri"/>
              </a:rPr>
              <a:t>M[2][0]</a:t>
            </a:r>
            <a:r>
              <a:rPr sz="1600" spc="-10" dirty="0">
                <a:latin typeface="Wingdings"/>
                <a:cs typeface="Wingdings"/>
              </a:rPr>
              <a:t></a:t>
            </a:r>
            <a:r>
              <a:rPr sz="1600" b="1" spc="-10" dirty="0">
                <a:latin typeface="Calibri"/>
                <a:cs typeface="Calibri"/>
              </a:rPr>
              <a:t>80 </a:t>
            </a:r>
            <a:r>
              <a:rPr sz="1600" b="1" spc="-10" dirty="0">
                <a:solidFill>
                  <a:srgbClr val="6F2F9F"/>
                </a:solidFill>
                <a:latin typeface="Calibri"/>
                <a:cs typeface="Calibri"/>
              </a:rPr>
              <a:t>M[2][1]</a:t>
            </a:r>
            <a:r>
              <a:rPr sz="1600" spc="-10" dirty="0">
                <a:latin typeface="Wingdings"/>
                <a:cs typeface="Wingdings"/>
              </a:rPr>
              <a:t></a:t>
            </a:r>
            <a:r>
              <a:rPr sz="1600" b="1" spc="-10" dirty="0">
                <a:latin typeface="Calibri"/>
                <a:cs typeface="Calibri"/>
              </a:rPr>
              <a:t>‘Mask’ </a:t>
            </a:r>
            <a:r>
              <a:rPr sz="1600" b="1" spc="-10" dirty="0">
                <a:solidFill>
                  <a:srgbClr val="6F2F9F"/>
                </a:solidFill>
                <a:latin typeface="Calibri"/>
                <a:cs typeface="Calibri"/>
              </a:rPr>
              <a:t>M[2][2]</a:t>
            </a:r>
            <a:r>
              <a:rPr sz="1600" spc="-10" dirty="0">
                <a:latin typeface="Wingdings"/>
                <a:cs typeface="Wingdings"/>
              </a:rPr>
              <a:t></a:t>
            </a:r>
            <a:r>
              <a:rPr sz="1600" b="1" spc="-10" dirty="0">
                <a:latin typeface="Calibri"/>
                <a:cs typeface="Calibri"/>
              </a:rPr>
              <a:t>60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511550" y="2203450"/>
            <a:ext cx="5492750" cy="4629150"/>
            <a:chOff x="3511550" y="2203450"/>
            <a:chExt cx="5492750" cy="462915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9064" y="2937795"/>
              <a:ext cx="5362783" cy="383990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517900" y="2889248"/>
              <a:ext cx="5480050" cy="3937000"/>
            </a:xfrm>
            <a:custGeom>
              <a:avLst/>
              <a:gdLst/>
              <a:ahLst/>
              <a:cxnLst/>
              <a:rect l="l" t="t" r="r" b="b"/>
              <a:pathLst>
                <a:path w="5480050" h="3937000">
                  <a:moveTo>
                    <a:pt x="0" y="3937000"/>
                  </a:moveTo>
                  <a:lnTo>
                    <a:pt x="5480050" y="3937000"/>
                  </a:lnTo>
                  <a:lnTo>
                    <a:pt x="5480050" y="0"/>
                  </a:lnTo>
                  <a:lnTo>
                    <a:pt x="0" y="0"/>
                  </a:lnTo>
                  <a:lnTo>
                    <a:pt x="0" y="393700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93282" y="2209800"/>
              <a:ext cx="2331720" cy="630555"/>
            </a:xfrm>
            <a:custGeom>
              <a:avLst/>
              <a:gdLst/>
              <a:ahLst/>
              <a:cxnLst/>
              <a:rect l="l" t="t" r="r" b="b"/>
              <a:pathLst>
                <a:path w="2331720" h="630555">
                  <a:moveTo>
                    <a:pt x="1331087" y="315213"/>
                  </a:moveTo>
                  <a:lnTo>
                    <a:pt x="765556" y="315213"/>
                  </a:lnTo>
                  <a:lnTo>
                    <a:pt x="811434" y="319338"/>
                  </a:lnTo>
                  <a:lnTo>
                    <a:pt x="854954" y="331280"/>
                  </a:lnTo>
                  <a:lnTo>
                    <a:pt x="895535" y="350388"/>
                  </a:lnTo>
                  <a:lnTo>
                    <a:pt x="932594" y="376015"/>
                  </a:lnTo>
                  <a:lnTo>
                    <a:pt x="965549" y="407511"/>
                  </a:lnTo>
                  <a:lnTo>
                    <a:pt x="993817" y="444226"/>
                  </a:lnTo>
                  <a:lnTo>
                    <a:pt x="1016817" y="485512"/>
                  </a:lnTo>
                  <a:lnTo>
                    <a:pt x="1033966" y="530719"/>
                  </a:lnTo>
                  <a:lnTo>
                    <a:pt x="1044683" y="579198"/>
                  </a:lnTo>
                  <a:lnTo>
                    <a:pt x="1048385" y="630301"/>
                  </a:lnTo>
                  <a:lnTo>
                    <a:pt x="1052086" y="579198"/>
                  </a:lnTo>
                  <a:lnTo>
                    <a:pt x="1062802" y="530719"/>
                  </a:lnTo>
                  <a:lnTo>
                    <a:pt x="1079948" y="485512"/>
                  </a:lnTo>
                  <a:lnTo>
                    <a:pt x="1102944" y="444226"/>
                  </a:lnTo>
                  <a:lnTo>
                    <a:pt x="1131204" y="407511"/>
                  </a:lnTo>
                  <a:lnTo>
                    <a:pt x="1164148" y="376015"/>
                  </a:lnTo>
                  <a:lnTo>
                    <a:pt x="1201190" y="350388"/>
                  </a:lnTo>
                  <a:lnTo>
                    <a:pt x="1241750" y="331280"/>
                  </a:lnTo>
                  <a:lnTo>
                    <a:pt x="1285243" y="319338"/>
                  </a:lnTo>
                  <a:lnTo>
                    <a:pt x="1331087" y="315213"/>
                  </a:lnTo>
                  <a:close/>
                </a:path>
                <a:path w="2331720" h="630555">
                  <a:moveTo>
                    <a:pt x="2331592" y="0"/>
                  </a:moveTo>
                  <a:lnTo>
                    <a:pt x="0" y="0"/>
                  </a:lnTo>
                  <a:lnTo>
                    <a:pt x="3701" y="51136"/>
                  </a:lnTo>
                  <a:lnTo>
                    <a:pt x="14417" y="99643"/>
                  </a:lnTo>
                  <a:lnTo>
                    <a:pt x="31563" y="144871"/>
                  </a:lnTo>
                  <a:lnTo>
                    <a:pt x="54559" y="186173"/>
                  </a:lnTo>
                  <a:lnTo>
                    <a:pt x="82819" y="222900"/>
                  </a:lnTo>
                  <a:lnTo>
                    <a:pt x="115763" y="254404"/>
                  </a:lnTo>
                  <a:lnTo>
                    <a:pt x="152805" y="280035"/>
                  </a:lnTo>
                  <a:lnTo>
                    <a:pt x="193365" y="299146"/>
                  </a:lnTo>
                  <a:lnTo>
                    <a:pt x="236858" y="311089"/>
                  </a:lnTo>
                  <a:lnTo>
                    <a:pt x="282701" y="315213"/>
                  </a:lnTo>
                  <a:lnTo>
                    <a:pt x="2048764" y="315213"/>
                  </a:lnTo>
                  <a:lnTo>
                    <a:pt x="2094642" y="311089"/>
                  </a:lnTo>
                  <a:lnTo>
                    <a:pt x="2138162" y="299146"/>
                  </a:lnTo>
                  <a:lnTo>
                    <a:pt x="2178743" y="280035"/>
                  </a:lnTo>
                  <a:lnTo>
                    <a:pt x="2215802" y="254404"/>
                  </a:lnTo>
                  <a:lnTo>
                    <a:pt x="2248757" y="222900"/>
                  </a:lnTo>
                  <a:lnTo>
                    <a:pt x="2277025" y="186173"/>
                  </a:lnTo>
                  <a:lnTo>
                    <a:pt x="2300025" y="144871"/>
                  </a:lnTo>
                  <a:lnTo>
                    <a:pt x="2317174" y="99643"/>
                  </a:lnTo>
                  <a:lnTo>
                    <a:pt x="2327891" y="51136"/>
                  </a:lnTo>
                  <a:lnTo>
                    <a:pt x="233159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93282" y="2209800"/>
              <a:ext cx="2331720" cy="630555"/>
            </a:xfrm>
            <a:custGeom>
              <a:avLst/>
              <a:gdLst/>
              <a:ahLst/>
              <a:cxnLst/>
              <a:rect l="l" t="t" r="r" b="b"/>
              <a:pathLst>
                <a:path w="2331720" h="630555">
                  <a:moveTo>
                    <a:pt x="2331592" y="0"/>
                  </a:moveTo>
                  <a:lnTo>
                    <a:pt x="2327891" y="51136"/>
                  </a:lnTo>
                  <a:lnTo>
                    <a:pt x="2317174" y="99643"/>
                  </a:lnTo>
                  <a:lnTo>
                    <a:pt x="2300025" y="144871"/>
                  </a:lnTo>
                  <a:lnTo>
                    <a:pt x="2277025" y="186173"/>
                  </a:lnTo>
                  <a:lnTo>
                    <a:pt x="2248757" y="222900"/>
                  </a:lnTo>
                  <a:lnTo>
                    <a:pt x="2215802" y="254404"/>
                  </a:lnTo>
                  <a:lnTo>
                    <a:pt x="2178743" y="280035"/>
                  </a:lnTo>
                  <a:lnTo>
                    <a:pt x="2138162" y="299146"/>
                  </a:lnTo>
                  <a:lnTo>
                    <a:pt x="2094642" y="311089"/>
                  </a:lnTo>
                  <a:lnTo>
                    <a:pt x="2048764" y="315213"/>
                  </a:lnTo>
                  <a:lnTo>
                    <a:pt x="1331087" y="315213"/>
                  </a:lnTo>
                  <a:lnTo>
                    <a:pt x="1285243" y="319338"/>
                  </a:lnTo>
                  <a:lnTo>
                    <a:pt x="1241750" y="331280"/>
                  </a:lnTo>
                  <a:lnTo>
                    <a:pt x="1201190" y="350388"/>
                  </a:lnTo>
                  <a:lnTo>
                    <a:pt x="1164148" y="376015"/>
                  </a:lnTo>
                  <a:lnTo>
                    <a:pt x="1131204" y="407511"/>
                  </a:lnTo>
                  <a:lnTo>
                    <a:pt x="1102944" y="444226"/>
                  </a:lnTo>
                  <a:lnTo>
                    <a:pt x="1079948" y="485512"/>
                  </a:lnTo>
                  <a:lnTo>
                    <a:pt x="1062802" y="530719"/>
                  </a:lnTo>
                  <a:lnTo>
                    <a:pt x="1052086" y="579198"/>
                  </a:lnTo>
                  <a:lnTo>
                    <a:pt x="1048385" y="630301"/>
                  </a:lnTo>
                  <a:lnTo>
                    <a:pt x="1044683" y="579198"/>
                  </a:lnTo>
                  <a:lnTo>
                    <a:pt x="1033966" y="530719"/>
                  </a:lnTo>
                  <a:lnTo>
                    <a:pt x="1016817" y="485512"/>
                  </a:lnTo>
                  <a:lnTo>
                    <a:pt x="993817" y="444226"/>
                  </a:lnTo>
                  <a:lnTo>
                    <a:pt x="965549" y="407511"/>
                  </a:lnTo>
                  <a:lnTo>
                    <a:pt x="932594" y="376015"/>
                  </a:lnTo>
                  <a:lnTo>
                    <a:pt x="895535" y="350388"/>
                  </a:lnTo>
                  <a:lnTo>
                    <a:pt x="854954" y="331280"/>
                  </a:lnTo>
                  <a:lnTo>
                    <a:pt x="811434" y="319338"/>
                  </a:lnTo>
                  <a:lnTo>
                    <a:pt x="765556" y="315213"/>
                  </a:lnTo>
                  <a:lnTo>
                    <a:pt x="282701" y="315213"/>
                  </a:lnTo>
                  <a:lnTo>
                    <a:pt x="236858" y="311089"/>
                  </a:lnTo>
                  <a:lnTo>
                    <a:pt x="193365" y="299146"/>
                  </a:lnTo>
                  <a:lnTo>
                    <a:pt x="152805" y="280035"/>
                  </a:lnTo>
                  <a:lnTo>
                    <a:pt x="115763" y="254404"/>
                  </a:lnTo>
                  <a:lnTo>
                    <a:pt x="82819" y="222900"/>
                  </a:lnTo>
                  <a:lnTo>
                    <a:pt x="54559" y="186173"/>
                  </a:lnTo>
                  <a:lnTo>
                    <a:pt x="31563" y="144871"/>
                  </a:lnTo>
                  <a:lnTo>
                    <a:pt x="14417" y="99643"/>
                  </a:lnTo>
                  <a:lnTo>
                    <a:pt x="3701" y="51136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07458" y="2209800"/>
              <a:ext cx="1136650" cy="533400"/>
            </a:xfrm>
            <a:custGeom>
              <a:avLst/>
              <a:gdLst/>
              <a:ahLst/>
              <a:cxnLst/>
              <a:rect l="l" t="t" r="r" b="b"/>
              <a:pathLst>
                <a:path w="1136650" h="533400">
                  <a:moveTo>
                    <a:pt x="658240" y="266700"/>
                  </a:moveTo>
                  <a:lnTo>
                    <a:pt x="363474" y="266700"/>
                  </a:lnTo>
                  <a:lnTo>
                    <a:pt x="397274" y="273742"/>
                  </a:lnTo>
                  <a:lnTo>
                    <a:pt x="428306" y="293803"/>
                  </a:lnTo>
                  <a:lnTo>
                    <a:pt x="455683" y="325282"/>
                  </a:lnTo>
                  <a:lnTo>
                    <a:pt x="478520" y="366581"/>
                  </a:lnTo>
                  <a:lnTo>
                    <a:pt x="495929" y="416100"/>
                  </a:lnTo>
                  <a:lnTo>
                    <a:pt x="507025" y="472240"/>
                  </a:lnTo>
                  <a:lnTo>
                    <a:pt x="510920" y="533400"/>
                  </a:lnTo>
                  <a:lnTo>
                    <a:pt x="514809" y="472240"/>
                  </a:lnTo>
                  <a:lnTo>
                    <a:pt x="525887" y="416100"/>
                  </a:lnTo>
                  <a:lnTo>
                    <a:pt x="543271" y="366581"/>
                  </a:lnTo>
                  <a:lnTo>
                    <a:pt x="566081" y="325282"/>
                  </a:lnTo>
                  <a:lnTo>
                    <a:pt x="593433" y="293803"/>
                  </a:lnTo>
                  <a:lnTo>
                    <a:pt x="624447" y="273742"/>
                  </a:lnTo>
                  <a:lnTo>
                    <a:pt x="658240" y="266700"/>
                  </a:lnTo>
                  <a:close/>
                </a:path>
                <a:path w="1136650" h="533400">
                  <a:moveTo>
                    <a:pt x="1136141" y="0"/>
                  </a:moveTo>
                  <a:lnTo>
                    <a:pt x="0" y="0"/>
                  </a:lnTo>
                  <a:lnTo>
                    <a:pt x="3895" y="61159"/>
                  </a:lnTo>
                  <a:lnTo>
                    <a:pt x="14991" y="117299"/>
                  </a:lnTo>
                  <a:lnTo>
                    <a:pt x="32400" y="166818"/>
                  </a:lnTo>
                  <a:lnTo>
                    <a:pt x="55237" y="208117"/>
                  </a:lnTo>
                  <a:lnTo>
                    <a:pt x="82614" y="239596"/>
                  </a:lnTo>
                  <a:lnTo>
                    <a:pt x="147446" y="266700"/>
                  </a:lnTo>
                  <a:lnTo>
                    <a:pt x="988821" y="266700"/>
                  </a:lnTo>
                  <a:lnTo>
                    <a:pt x="1053629" y="239596"/>
                  </a:lnTo>
                  <a:lnTo>
                    <a:pt x="1080981" y="208117"/>
                  </a:lnTo>
                  <a:lnTo>
                    <a:pt x="1103791" y="166818"/>
                  </a:lnTo>
                  <a:lnTo>
                    <a:pt x="1121175" y="117299"/>
                  </a:lnTo>
                  <a:lnTo>
                    <a:pt x="1132253" y="61159"/>
                  </a:lnTo>
                  <a:lnTo>
                    <a:pt x="113614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07458" y="2209800"/>
              <a:ext cx="1136650" cy="533400"/>
            </a:xfrm>
            <a:custGeom>
              <a:avLst/>
              <a:gdLst/>
              <a:ahLst/>
              <a:cxnLst/>
              <a:rect l="l" t="t" r="r" b="b"/>
              <a:pathLst>
                <a:path w="1136650" h="533400">
                  <a:moveTo>
                    <a:pt x="1136141" y="0"/>
                  </a:moveTo>
                  <a:lnTo>
                    <a:pt x="1132253" y="61159"/>
                  </a:lnTo>
                  <a:lnTo>
                    <a:pt x="1121175" y="117299"/>
                  </a:lnTo>
                  <a:lnTo>
                    <a:pt x="1103791" y="166818"/>
                  </a:lnTo>
                  <a:lnTo>
                    <a:pt x="1080981" y="208117"/>
                  </a:lnTo>
                  <a:lnTo>
                    <a:pt x="1053629" y="239596"/>
                  </a:lnTo>
                  <a:lnTo>
                    <a:pt x="988821" y="266700"/>
                  </a:lnTo>
                  <a:lnTo>
                    <a:pt x="658240" y="266700"/>
                  </a:lnTo>
                  <a:lnTo>
                    <a:pt x="624447" y="273742"/>
                  </a:lnTo>
                  <a:lnTo>
                    <a:pt x="593433" y="293803"/>
                  </a:lnTo>
                  <a:lnTo>
                    <a:pt x="566081" y="325282"/>
                  </a:lnTo>
                  <a:lnTo>
                    <a:pt x="543271" y="366581"/>
                  </a:lnTo>
                  <a:lnTo>
                    <a:pt x="525887" y="416100"/>
                  </a:lnTo>
                  <a:lnTo>
                    <a:pt x="514809" y="472240"/>
                  </a:lnTo>
                  <a:lnTo>
                    <a:pt x="510920" y="533400"/>
                  </a:lnTo>
                  <a:lnTo>
                    <a:pt x="507025" y="472240"/>
                  </a:lnTo>
                  <a:lnTo>
                    <a:pt x="495929" y="416100"/>
                  </a:lnTo>
                  <a:lnTo>
                    <a:pt x="478520" y="366581"/>
                  </a:lnTo>
                  <a:lnTo>
                    <a:pt x="455683" y="325282"/>
                  </a:lnTo>
                  <a:lnTo>
                    <a:pt x="428306" y="293803"/>
                  </a:lnTo>
                  <a:lnTo>
                    <a:pt x="363474" y="266700"/>
                  </a:lnTo>
                  <a:lnTo>
                    <a:pt x="147446" y="266700"/>
                  </a:lnTo>
                  <a:lnTo>
                    <a:pt x="113646" y="259657"/>
                  </a:lnTo>
                  <a:lnTo>
                    <a:pt x="82614" y="239596"/>
                  </a:lnTo>
                  <a:lnTo>
                    <a:pt x="55237" y="208117"/>
                  </a:lnTo>
                  <a:lnTo>
                    <a:pt x="32400" y="166818"/>
                  </a:lnTo>
                  <a:lnTo>
                    <a:pt x="14991" y="117299"/>
                  </a:lnTo>
                  <a:lnTo>
                    <a:pt x="3895" y="61159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101210" y="991488"/>
            <a:ext cx="4426585" cy="622300"/>
            <a:chOff x="4101210" y="991488"/>
            <a:chExt cx="4426585" cy="622300"/>
          </a:xfrm>
        </p:grpSpPr>
        <p:sp>
          <p:nvSpPr>
            <p:cNvPr id="17" name="object 17"/>
            <p:cNvSpPr/>
            <p:nvPr/>
          </p:nvSpPr>
          <p:spPr>
            <a:xfrm>
              <a:off x="4107560" y="997838"/>
              <a:ext cx="4413885" cy="609600"/>
            </a:xfrm>
            <a:custGeom>
              <a:avLst/>
              <a:gdLst/>
              <a:ahLst/>
              <a:cxnLst/>
              <a:rect l="l" t="t" r="r" b="b"/>
              <a:pathLst>
                <a:path w="4413884" h="609600">
                  <a:moveTo>
                    <a:pt x="4139945" y="304800"/>
                  </a:moveTo>
                  <a:lnTo>
                    <a:pt x="273430" y="304800"/>
                  </a:lnTo>
                  <a:lnTo>
                    <a:pt x="229081" y="308787"/>
                  </a:lnTo>
                  <a:lnTo>
                    <a:pt x="187009" y="320332"/>
                  </a:lnTo>
                  <a:lnTo>
                    <a:pt x="147777" y="338808"/>
                  </a:lnTo>
                  <a:lnTo>
                    <a:pt x="111949" y="363589"/>
                  </a:lnTo>
                  <a:lnTo>
                    <a:pt x="80089" y="394049"/>
                  </a:lnTo>
                  <a:lnTo>
                    <a:pt x="52758" y="429560"/>
                  </a:lnTo>
                  <a:lnTo>
                    <a:pt x="30521" y="469497"/>
                  </a:lnTo>
                  <a:lnTo>
                    <a:pt x="13940" y="513234"/>
                  </a:lnTo>
                  <a:lnTo>
                    <a:pt x="3578" y="560143"/>
                  </a:lnTo>
                  <a:lnTo>
                    <a:pt x="0" y="609600"/>
                  </a:lnTo>
                  <a:lnTo>
                    <a:pt x="4413504" y="609600"/>
                  </a:lnTo>
                  <a:lnTo>
                    <a:pt x="4409921" y="560143"/>
                  </a:lnTo>
                  <a:lnTo>
                    <a:pt x="4399550" y="513234"/>
                  </a:lnTo>
                  <a:lnTo>
                    <a:pt x="4382955" y="469497"/>
                  </a:lnTo>
                  <a:lnTo>
                    <a:pt x="4360700" y="429560"/>
                  </a:lnTo>
                  <a:lnTo>
                    <a:pt x="4333351" y="394049"/>
                  </a:lnTo>
                  <a:lnTo>
                    <a:pt x="4301471" y="363589"/>
                  </a:lnTo>
                  <a:lnTo>
                    <a:pt x="4265626" y="338808"/>
                  </a:lnTo>
                  <a:lnTo>
                    <a:pt x="4226381" y="320332"/>
                  </a:lnTo>
                  <a:lnTo>
                    <a:pt x="4184299" y="308787"/>
                  </a:lnTo>
                  <a:lnTo>
                    <a:pt x="4139945" y="304800"/>
                  </a:lnTo>
                  <a:close/>
                </a:path>
                <a:path w="4413884" h="609600">
                  <a:moveTo>
                    <a:pt x="2429002" y="0"/>
                  </a:moveTo>
                  <a:lnTo>
                    <a:pt x="2425423" y="49425"/>
                  </a:lnTo>
                  <a:lnTo>
                    <a:pt x="2415061" y="96316"/>
                  </a:lnTo>
                  <a:lnTo>
                    <a:pt x="2398480" y="140046"/>
                  </a:lnTo>
                  <a:lnTo>
                    <a:pt x="2376243" y="179984"/>
                  </a:lnTo>
                  <a:lnTo>
                    <a:pt x="2348912" y="215503"/>
                  </a:lnTo>
                  <a:lnTo>
                    <a:pt x="2317052" y="245973"/>
                  </a:lnTo>
                  <a:lnTo>
                    <a:pt x="2281224" y="270767"/>
                  </a:lnTo>
                  <a:lnTo>
                    <a:pt x="2241992" y="289255"/>
                  </a:lnTo>
                  <a:lnTo>
                    <a:pt x="2199920" y="300809"/>
                  </a:lnTo>
                  <a:lnTo>
                    <a:pt x="2155571" y="304800"/>
                  </a:lnTo>
                  <a:lnTo>
                    <a:pt x="2702560" y="304800"/>
                  </a:lnTo>
                  <a:lnTo>
                    <a:pt x="2658175" y="300809"/>
                  </a:lnTo>
                  <a:lnTo>
                    <a:pt x="2616076" y="289255"/>
                  </a:lnTo>
                  <a:lnTo>
                    <a:pt x="2576823" y="270767"/>
                  </a:lnTo>
                  <a:lnTo>
                    <a:pt x="2540979" y="245973"/>
                  </a:lnTo>
                  <a:lnTo>
                    <a:pt x="2509107" y="215503"/>
                  </a:lnTo>
                  <a:lnTo>
                    <a:pt x="2481768" y="179984"/>
                  </a:lnTo>
                  <a:lnTo>
                    <a:pt x="2459526" y="140046"/>
                  </a:lnTo>
                  <a:lnTo>
                    <a:pt x="2442943" y="96316"/>
                  </a:lnTo>
                  <a:lnTo>
                    <a:pt x="2432581" y="49425"/>
                  </a:lnTo>
                  <a:lnTo>
                    <a:pt x="242900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107560" y="997838"/>
              <a:ext cx="4413885" cy="609600"/>
            </a:xfrm>
            <a:custGeom>
              <a:avLst/>
              <a:gdLst/>
              <a:ahLst/>
              <a:cxnLst/>
              <a:rect l="l" t="t" r="r" b="b"/>
              <a:pathLst>
                <a:path w="4413884" h="609600">
                  <a:moveTo>
                    <a:pt x="0" y="609600"/>
                  </a:moveTo>
                  <a:lnTo>
                    <a:pt x="3578" y="560143"/>
                  </a:lnTo>
                  <a:lnTo>
                    <a:pt x="13940" y="513234"/>
                  </a:lnTo>
                  <a:lnTo>
                    <a:pt x="30521" y="469497"/>
                  </a:lnTo>
                  <a:lnTo>
                    <a:pt x="52758" y="429560"/>
                  </a:lnTo>
                  <a:lnTo>
                    <a:pt x="80089" y="394049"/>
                  </a:lnTo>
                  <a:lnTo>
                    <a:pt x="111949" y="363589"/>
                  </a:lnTo>
                  <a:lnTo>
                    <a:pt x="147777" y="338808"/>
                  </a:lnTo>
                  <a:lnTo>
                    <a:pt x="187009" y="320332"/>
                  </a:lnTo>
                  <a:lnTo>
                    <a:pt x="229081" y="308787"/>
                  </a:lnTo>
                  <a:lnTo>
                    <a:pt x="273430" y="304800"/>
                  </a:lnTo>
                  <a:lnTo>
                    <a:pt x="2155571" y="304800"/>
                  </a:lnTo>
                  <a:lnTo>
                    <a:pt x="2199920" y="300809"/>
                  </a:lnTo>
                  <a:lnTo>
                    <a:pt x="2241992" y="289255"/>
                  </a:lnTo>
                  <a:lnTo>
                    <a:pt x="2281224" y="270767"/>
                  </a:lnTo>
                  <a:lnTo>
                    <a:pt x="2317052" y="245973"/>
                  </a:lnTo>
                  <a:lnTo>
                    <a:pt x="2348912" y="215503"/>
                  </a:lnTo>
                  <a:lnTo>
                    <a:pt x="2376243" y="179984"/>
                  </a:lnTo>
                  <a:lnTo>
                    <a:pt x="2398480" y="140046"/>
                  </a:lnTo>
                  <a:lnTo>
                    <a:pt x="2415061" y="96316"/>
                  </a:lnTo>
                  <a:lnTo>
                    <a:pt x="2425423" y="49425"/>
                  </a:lnTo>
                  <a:lnTo>
                    <a:pt x="2429002" y="0"/>
                  </a:lnTo>
                  <a:lnTo>
                    <a:pt x="2432581" y="49425"/>
                  </a:lnTo>
                  <a:lnTo>
                    <a:pt x="2442943" y="96316"/>
                  </a:lnTo>
                  <a:lnTo>
                    <a:pt x="2459526" y="140046"/>
                  </a:lnTo>
                  <a:lnTo>
                    <a:pt x="2481768" y="179984"/>
                  </a:lnTo>
                  <a:lnTo>
                    <a:pt x="2509107" y="215503"/>
                  </a:lnTo>
                  <a:lnTo>
                    <a:pt x="2540979" y="245973"/>
                  </a:lnTo>
                  <a:lnTo>
                    <a:pt x="2576823" y="270767"/>
                  </a:lnTo>
                  <a:lnTo>
                    <a:pt x="2616076" y="289255"/>
                  </a:lnTo>
                  <a:lnTo>
                    <a:pt x="2658175" y="300809"/>
                  </a:lnTo>
                  <a:lnTo>
                    <a:pt x="2702560" y="304800"/>
                  </a:lnTo>
                  <a:lnTo>
                    <a:pt x="4139945" y="304800"/>
                  </a:lnTo>
                  <a:lnTo>
                    <a:pt x="4184299" y="308787"/>
                  </a:lnTo>
                  <a:lnTo>
                    <a:pt x="4226381" y="320332"/>
                  </a:lnTo>
                  <a:lnTo>
                    <a:pt x="4265626" y="338808"/>
                  </a:lnTo>
                  <a:lnTo>
                    <a:pt x="4301471" y="363589"/>
                  </a:lnTo>
                  <a:lnTo>
                    <a:pt x="4333351" y="394049"/>
                  </a:lnTo>
                  <a:lnTo>
                    <a:pt x="4360700" y="429560"/>
                  </a:lnTo>
                  <a:lnTo>
                    <a:pt x="4382955" y="469497"/>
                  </a:lnTo>
                  <a:lnTo>
                    <a:pt x="4399550" y="513234"/>
                  </a:lnTo>
                  <a:lnTo>
                    <a:pt x="4409921" y="560143"/>
                  </a:lnTo>
                  <a:lnTo>
                    <a:pt x="4413504" y="60960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794250" y="2242820"/>
            <a:ext cx="11912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Nested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90486" y="2239771"/>
            <a:ext cx="1426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Nested</a:t>
            </a:r>
            <a:r>
              <a:rPr sz="18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1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55975" y="394116"/>
            <a:ext cx="5554345" cy="1237615"/>
          </a:xfrm>
          <a:prstGeom prst="rect">
            <a:avLst/>
          </a:prstGeom>
        </p:spPr>
        <p:txBody>
          <a:bodyPr vert="horz" wrap="square" lIns="0" tIns="238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75"/>
              </a:spcBef>
            </a:pPr>
            <a:r>
              <a:rPr sz="2800" dirty="0">
                <a:latin typeface="Calibri"/>
                <a:cs typeface="Calibri"/>
              </a:rPr>
              <a:t>A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Tuple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within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Tuple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Nested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Tuple.</a:t>
            </a:r>
            <a:endParaRPr sz="2800">
              <a:latin typeface="Calibri"/>
              <a:cs typeface="Calibri"/>
            </a:endParaRPr>
          </a:p>
          <a:p>
            <a:pPr marL="2313940">
              <a:lnSpc>
                <a:spcPct val="100000"/>
              </a:lnSpc>
              <a:spcBef>
                <a:spcPts val="1525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Enclosing</a:t>
            </a:r>
            <a:r>
              <a:rPr sz="2400" b="1" spc="-9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Tuple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838450" y="1707133"/>
            <a:ext cx="5972175" cy="523875"/>
            <a:chOff x="2838450" y="1707133"/>
            <a:chExt cx="5972175" cy="523875"/>
          </a:xfrm>
        </p:grpSpPr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95600" y="1764283"/>
              <a:ext cx="5857875" cy="40944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867025" y="1735708"/>
              <a:ext cx="5915025" cy="466725"/>
            </a:xfrm>
            <a:custGeom>
              <a:avLst/>
              <a:gdLst/>
              <a:ahLst/>
              <a:cxnLst/>
              <a:rect l="l" t="t" r="r" b="b"/>
              <a:pathLst>
                <a:path w="5915025" h="466725">
                  <a:moveTo>
                    <a:pt x="0" y="466598"/>
                  </a:moveTo>
                  <a:lnTo>
                    <a:pt x="5915025" y="466598"/>
                  </a:lnTo>
                  <a:lnTo>
                    <a:pt x="5915025" y="0"/>
                  </a:lnTo>
                  <a:lnTo>
                    <a:pt x="0" y="0"/>
                  </a:lnTo>
                  <a:lnTo>
                    <a:pt x="0" y="466598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0" y="0"/>
            <a:ext cx="8610600" cy="6858000"/>
            <a:chOff x="342900" y="0"/>
            <a:chExt cx="8610600" cy="6858000"/>
          </a:xfrm>
        </p:grpSpPr>
        <p:sp>
          <p:nvSpPr>
            <p:cNvPr id="3" name="object 3"/>
            <p:cNvSpPr/>
            <p:nvPr/>
          </p:nvSpPr>
          <p:spPr>
            <a:xfrm>
              <a:off x="381000" y="76200"/>
              <a:ext cx="8382000" cy="4678680"/>
            </a:xfrm>
            <a:custGeom>
              <a:avLst/>
              <a:gdLst/>
              <a:ahLst/>
              <a:cxnLst/>
              <a:rect l="l" t="t" r="r" b="b"/>
              <a:pathLst>
                <a:path w="8382000" h="4678680">
                  <a:moveTo>
                    <a:pt x="8382000" y="0"/>
                  </a:moveTo>
                  <a:lnTo>
                    <a:pt x="0" y="0"/>
                  </a:lnTo>
                  <a:lnTo>
                    <a:pt x="0" y="4678172"/>
                  </a:lnTo>
                  <a:lnTo>
                    <a:pt x="8382000" y="4678172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D2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76200"/>
              <a:ext cx="8382000" cy="4678680"/>
            </a:xfrm>
            <a:custGeom>
              <a:avLst/>
              <a:gdLst/>
              <a:ahLst/>
              <a:cxnLst/>
              <a:rect l="l" t="t" r="r" b="b"/>
              <a:pathLst>
                <a:path w="8382000" h="4678680">
                  <a:moveTo>
                    <a:pt x="0" y="4678172"/>
                  </a:moveTo>
                  <a:lnTo>
                    <a:pt x="8382000" y="4678172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4678172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2333" y="382111"/>
              <a:ext cx="7019438" cy="87188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61333" y="1804161"/>
              <a:ext cx="996695" cy="49936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97150" y="3008883"/>
              <a:ext cx="3890391" cy="150190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9100" y="0"/>
              <a:ext cx="8534400" cy="13426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13760" y="1034796"/>
              <a:ext cx="2314956" cy="15270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33144" y="2033016"/>
              <a:ext cx="6076187" cy="26319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33600" y="4829175"/>
              <a:ext cx="4648200" cy="20288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1371600"/>
            <a:ext cx="7239000" cy="335756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0" y="1604010"/>
            <a:ext cx="1676400" cy="433959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 marR="207010">
              <a:lnSpc>
                <a:spcPts val="1910"/>
              </a:lnSpc>
              <a:spcBef>
                <a:spcPts val="70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on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 marR="501015">
              <a:lnSpc>
                <a:spcPts val="192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 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 marR="203200">
              <a:lnSpc>
                <a:spcPts val="3360"/>
              </a:lnSpc>
              <a:spcBef>
                <a:spcPts val="65"/>
              </a:spcBef>
            </a:pPr>
            <a:r>
              <a:rPr sz="2800" spc="-1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finding 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the</a:t>
            </a:r>
            <a:endParaRPr sz="2800">
              <a:latin typeface="Calibri"/>
              <a:cs typeface="Calibri"/>
            </a:endParaRPr>
          </a:p>
          <a:p>
            <a:pPr marL="91440">
              <a:lnSpc>
                <a:spcPts val="3250"/>
              </a:lnSpc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maximum</a:t>
            </a:r>
            <a:endParaRPr sz="2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85"/>
              </a:spcBef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91440" marR="237490" indent="43815">
              <a:lnSpc>
                <a:spcPts val="1910"/>
              </a:lnSpc>
              <a:spcBef>
                <a:spcPts val="8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5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search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 marR="294640">
              <a:lnSpc>
                <a:spcPts val="1910"/>
              </a:lnSpc>
              <a:spcBef>
                <a:spcPts val="2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788150" y="4963185"/>
            <a:ext cx="1441450" cy="52324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OUTPUT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49" y="13207"/>
            <a:ext cx="8985250" cy="139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4990" marR="5080" indent="-542925">
              <a:lnSpc>
                <a:spcPct val="100000"/>
              </a:lnSpc>
              <a:spcBef>
                <a:spcPts val="100"/>
              </a:spcBef>
            </a:pP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Program</a:t>
            </a:r>
            <a:r>
              <a:rPr sz="2400" b="1" u="sng" spc="-9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to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find</a:t>
            </a:r>
            <a:r>
              <a:rPr sz="2400" b="1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the</a:t>
            </a:r>
            <a:r>
              <a:rPr sz="2400" b="1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MAXIMUM</a:t>
            </a:r>
            <a:r>
              <a:rPr sz="2400" b="1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element</a:t>
            </a:r>
            <a:r>
              <a:rPr sz="2400" b="1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from</a:t>
            </a:r>
            <a:r>
              <a:rPr sz="2400" b="1" u="sng" spc="-6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a</a:t>
            </a:r>
            <a:r>
              <a:rPr sz="2400" b="1" u="sng" spc="-6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Tuple</a:t>
            </a:r>
            <a:r>
              <a:rPr sz="2400" b="1" u="sng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of</a:t>
            </a:r>
            <a:r>
              <a:rPr sz="2400" b="1" u="sng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element</a:t>
            </a:r>
            <a:r>
              <a:rPr sz="2400" b="1" u="sng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along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with</a:t>
            </a:r>
            <a:r>
              <a:rPr sz="2400" b="1" u="sng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its</a:t>
            </a:r>
            <a:r>
              <a:rPr sz="24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index</a:t>
            </a:r>
            <a:r>
              <a:rPr sz="2400" b="1" u="sng" spc="-6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the</a:t>
            </a:r>
            <a:r>
              <a:rPr sz="2400" b="1" u="sng" spc="-3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Tuple</a:t>
            </a:r>
            <a:r>
              <a:rPr sz="24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without</a:t>
            </a:r>
            <a:r>
              <a:rPr sz="24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using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max()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library</a:t>
            </a:r>
            <a:r>
              <a:rPr sz="2400" b="1" u="sng" spc="-6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function</a:t>
            </a:r>
            <a:endParaRPr sz="2400">
              <a:latin typeface="Calibri"/>
              <a:cs typeface="Calibri"/>
            </a:endParaRPr>
          </a:p>
          <a:p>
            <a:pPr marL="55880">
              <a:lnSpc>
                <a:spcPct val="100000"/>
              </a:lnSpc>
              <a:spcBef>
                <a:spcPts val="2615"/>
              </a:spcBef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52600" y="1371600"/>
            <a:ext cx="7391400" cy="4267200"/>
          </a:xfrm>
          <a:custGeom>
            <a:avLst/>
            <a:gdLst/>
            <a:ahLst/>
            <a:cxnLst/>
            <a:rect l="l" t="t" r="r" b="b"/>
            <a:pathLst>
              <a:path w="7391400" h="4267200">
                <a:moveTo>
                  <a:pt x="0" y="4267200"/>
                </a:moveTo>
                <a:lnTo>
                  <a:pt x="7391400" y="4267200"/>
                </a:lnTo>
                <a:lnTo>
                  <a:pt x="7391400" y="2971800"/>
                </a:lnTo>
                <a:lnTo>
                  <a:pt x="0" y="2971800"/>
                </a:lnTo>
                <a:lnTo>
                  <a:pt x="0" y="4267200"/>
                </a:lnTo>
                <a:close/>
              </a:path>
              <a:path w="7391400" h="4267200">
                <a:moveTo>
                  <a:pt x="0" y="2895600"/>
                </a:moveTo>
                <a:lnTo>
                  <a:pt x="7391400" y="2895600"/>
                </a:lnTo>
                <a:lnTo>
                  <a:pt x="7391400" y="0"/>
                </a:lnTo>
                <a:lnTo>
                  <a:pt x="0" y="0"/>
                </a:lnTo>
                <a:lnTo>
                  <a:pt x="0" y="2895600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72200" y="1904949"/>
            <a:ext cx="2895600" cy="12007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1115" rIns="0" bIns="0" rtlCol="0">
            <a:spAutoFit/>
          </a:bodyPr>
          <a:lstStyle/>
          <a:p>
            <a:pPr marL="176530" marR="168275" indent="1905" algn="ctr">
              <a:lnSpc>
                <a:spcPct val="100000"/>
              </a:lnSpc>
              <a:spcBef>
                <a:spcPts val="245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NOTE: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We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are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taking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append</a:t>
            </a:r>
            <a:r>
              <a:rPr sz="1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method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is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immutable.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So,</a:t>
            </a:r>
            <a:r>
              <a:rPr sz="18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declare</a:t>
            </a:r>
            <a:r>
              <a:rPr sz="18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beforehand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88840" y="1746630"/>
            <a:ext cx="1907539" cy="710565"/>
          </a:xfrm>
          <a:custGeom>
            <a:avLst/>
            <a:gdLst/>
            <a:ahLst/>
            <a:cxnLst/>
            <a:rect l="l" t="t" r="r" b="b"/>
            <a:pathLst>
              <a:path w="1907539" h="710564">
                <a:moveTo>
                  <a:pt x="1870910" y="685526"/>
                </a:moveTo>
                <a:lnTo>
                  <a:pt x="1804035" y="697865"/>
                </a:lnTo>
                <a:lnTo>
                  <a:pt x="1801749" y="701167"/>
                </a:lnTo>
                <a:lnTo>
                  <a:pt x="1803019" y="708152"/>
                </a:lnTo>
                <a:lnTo>
                  <a:pt x="1806321" y="710438"/>
                </a:lnTo>
                <a:lnTo>
                  <a:pt x="1897555" y="693547"/>
                </a:lnTo>
                <a:lnTo>
                  <a:pt x="1893189" y="693547"/>
                </a:lnTo>
                <a:lnTo>
                  <a:pt x="1870910" y="685526"/>
                </a:lnTo>
                <a:close/>
              </a:path>
              <a:path w="1907539" h="710564">
                <a:moveTo>
                  <a:pt x="1883465" y="683209"/>
                </a:moveTo>
                <a:lnTo>
                  <a:pt x="1870910" y="685526"/>
                </a:lnTo>
                <a:lnTo>
                  <a:pt x="1893189" y="693547"/>
                </a:lnTo>
                <a:lnTo>
                  <a:pt x="1893832" y="691769"/>
                </a:lnTo>
                <a:lnTo>
                  <a:pt x="1890628" y="691769"/>
                </a:lnTo>
                <a:lnTo>
                  <a:pt x="1883465" y="683209"/>
                </a:lnTo>
                <a:close/>
              </a:path>
              <a:path w="1907539" h="710564">
                <a:moveTo>
                  <a:pt x="1837309" y="612775"/>
                </a:moveTo>
                <a:lnTo>
                  <a:pt x="1834642" y="615061"/>
                </a:lnTo>
                <a:lnTo>
                  <a:pt x="1831975" y="617220"/>
                </a:lnTo>
                <a:lnTo>
                  <a:pt x="1831594" y="621284"/>
                </a:lnTo>
                <a:lnTo>
                  <a:pt x="1833880" y="623951"/>
                </a:lnTo>
                <a:lnTo>
                  <a:pt x="1875495" y="673684"/>
                </a:lnTo>
                <a:lnTo>
                  <a:pt x="1897507" y="681609"/>
                </a:lnTo>
                <a:lnTo>
                  <a:pt x="1893189" y="693547"/>
                </a:lnTo>
                <a:lnTo>
                  <a:pt x="1897555" y="693547"/>
                </a:lnTo>
                <a:lnTo>
                  <a:pt x="1907159" y="691769"/>
                </a:lnTo>
                <a:lnTo>
                  <a:pt x="1843532" y="615823"/>
                </a:lnTo>
                <a:lnTo>
                  <a:pt x="1841246" y="613156"/>
                </a:lnTo>
                <a:lnTo>
                  <a:pt x="1837309" y="612775"/>
                </a:lnTo>
                <a:close/>
              </a:path>
              <a:path w="1907539" h="710564">
                <a:moveTo>
                  <a:pt x="1894205" y="681228"/>
                </a:moveTo>
                <a:lnTo>
                  <a:pt x="1883465" y="683209"/>
                </a:lnTo>
                <a:lnTo>
                  <a:pt x="1890628" y="691769"/>
                </a:lnTo>
                <a:lnTo>
                  <a:pt x="1890477" y="691769"/>
                </a:lnTo>
                <a:lnTo>
                  <a:pt x="1894205" y="681228"/>
                </a:lnTo>
                <a:close/>
              </a:path>
              <a:path w="1907539" h="710564">
                <a:moveTo>
                  <a:pt x="1896448" y="681228"/>
                </a:moveTo>
                <a:lnTo>
                  <a:pt x="1894205" y="681228"/>
                </a:lnTo>
                <a:lnTo>
                  <a:pt x="1890477" y="691769"/>
                </a:lnTo>
                <a:lnTo>
                  <a:pt x="1893832" y="691769"/>
                </a:lnTo>
                <a:lnTo>
                  <a:pt x="1897507" y="681609"/>
                </a:lnTo>
                <a:lnTo>
                  <a:pt x="1896448" y="681228"/>
                </a:lnTo>
                <a:close/>
              </a:path>
              <a:path w="1907539" h="710564">
                <a:moveTo>
                  <a:pt x="4318" y="0"/>
                </a:moveTo>
                <a:lnTo>
                  <a:pt x="0" y="11938"/>
                </a:lnTo>
                <a:lnTo>
                  <a:pt x="1870910" y="685526"/>
                </a:lnTo>
                <a:lnTo>
                  <a:pt x="1883465" y="683209"/>
                </a:lnTo>
                <a:lnTo>
                  <a:pt x="1875495" y="673684"/>
                </a:lnTo>
                <a:lnTo>
                  <a:pt x="4318" y="0"/>
                </a:lnTo>
                <a:close/>
              </a:path>
              <a:path w="1907539" h="710564">
                <a:moveTo>
                  <a:pt x="1875495" y="673684"/>
                </a:moveTo>
                <a:lnTo>
                  <a:pt x="1883465" y="683209"/>
                </a:lnTo>
                <a:lnTo>
                  <a:pt x="1894205" y="681228"/>
                </a:lnTo>
                <a:lnTo>
                  <a:pt x="1896448" y="681228"/>
                </a:lnTo>
                <a:lnTo>
                  <a:pt x="1875495" y="673684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1447800"/>
            <a:ext cx="7134225" cy="3962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0" y="1604010"/>
            <a:ext cx="1752600" cy="433959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 marR="140335">
              <a:lnSpc>
                <a:spcPts val="1910"/>
              </a:lnSpc>
              <a:spcBef>
                <a:spcPts val="70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 marR="577215">
              <a:lnSpc>
                <a:spcPts val="192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 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 marR="279400">
              <a:lnSpc>
                <a:spcPts val="3360"/>
              </a:lnSpc>
              <a:spcBef>
                <a:spcPts val="65"/>
              </a:spcBef>
            </a:pPr>
            <a:r>
              <a:rPr sz="2800" spc="-1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finding 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the</a:t>
            </a:r>
            <a:endParaRPr sz="2800">
              <a:latin typeface="Calibri"/>
              <a:cs typeface="Calibri"/>
            </a:endParaRPr>
          </a:p>
          <a:p>
            <a:pPr marL="91440">
              <a:lnSpc>
                <a:spcPts val="3250"/>
              </a:lnSpc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minimum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85"/>
              </a:spcBef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maximum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91440" marR="313690" indent="43815">
              <a:lnSpc>
                <a:spcPts val="1910"/>
              </a:lnSpc>
              <a:spcBef>
                <a:spcPts val="8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5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search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 marR="370840">
              <a:lnSpc>
                <a:spcPts val="1910"/>
              </a:lnSpc>
              <a:spcBef>
                <a:spcPts val="2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4401" y="13207"/>
            <a:ext cx="8914130" cy="139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4830" marR="5080" indent="-532765">
              <a:lnSpc>
                <a:spcPct val="100000"/>
              </a:lnSpc>
              <a:spcBef>
                <a:spcPts val="100"/>
              </a:spcBef>
            </a:pP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Program</a:t>
            </a:r>
            <a:r>
              <a:rPr sz="2400" b="1" u="sng" spc="-10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to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find</a:t>
            </a:r>
            <a:r>
              <a:rPr sz="2400" b="1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the</a:t>
            </a:r>
            <a:r>
              <a:rPr sz="2400" b="1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MINIMUM</a:t>
            </a:r>
            <a:r>
              <a:rPr sz="2400" b="1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element</a:t>
            </a:r>
            <a:r>
              <a:rPr sz="2400" b="1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from</a:t>
            </a:r>
            <a:r>
              <a:rPr sz="2400" b="1" u="sng" spc="-6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a</a:t>
            </a:r>
            <a:r>
              <a:rPr sz="2400" b="1" u="sng" spc="-6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Tuple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of</a:t>
            </a:r>
            <a:r>
              <a:rPr sz="2400" b="1" u="sng" spc="-7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element</a:t>
            </a:r>
            <a:r>
              <a:rPr sz="2400" b="1" u="sng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along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with</a:t>
            </a:r>
            <a:r>
              <a:rPr sz="2400" b="1" u="sng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its</a:t>
            </a:r>
            <a:r>
              <a:rPr sz="2400" b="1" u="sng" spc="-3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index</a:t>
            </a:r>
            <a:r>
              <a:rPr sz="2400" b="1" u="sng" spc="-6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the</a:t>
            </a:r>
            <a:r>
              <a:rPr sz="2400" b="1" u="sng" spc="-3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Tuple</a:t>
            </a:r>
            <a:r>
              <a:rPr sz="24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without</a:t>
            </a:r>
            <a:r>
              <a:rPr sz="24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using</a:t>
            </a:r>
            <a:r>
              <a:rPr sz="24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min()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library</a:t>
            </a:r>
            <a:r>
              <a:rPr sz="2400" b="1" u="sng" spc="-7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function</a:t>
            </a:r>
            <a:endParaRPr sz="2400">
              <a:latin typeface="Calibri"/>
              <a:cs typeface="Calibri"/>
            </a:endParaRPr>
          </a:p>
          <a:p>
            <a:pPr marL="20955">
              <a:lnSpc>
                <a:spcPct val="100000"/>
              </a:lnSpc>
              <a:spcBef>
                <a:spcPts val="2615"/>
              </a:spcBef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73950" y="4876825"/>
            <a:ext cx="1441450" cy="52324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OUTPUT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28800" y="1371600"/>
            <a:ext cx="7239000" cy="4267200"/>
          </a:xfrm>
          <a:custGeom>
            <a:avLst/>
            <a:gdLst/>
            <a:ahLst/>
            <a:cxnLst/>
            <a:rect l="l" t="t" r="r" b="b"/>
            <a:pathLst>
              <a:path w="7239000" h="4267200">
                <a:moveTo>
                  <a:pt x="0" y="3276600"/>
                </a:moveTo>
                <a:lnTo>
                  <a:pt x="7239000" y="3276600"/>
                </a:lnTo>
                <a:lnTo>
                  <a:pt x="7239000" y="0"/>
                </a:lnTo>
                <a:lnTo>
                  <a:pt x="0" y="0"/>
                </a:lnTo>
                <a:lnTo>
                  <a:pt x="0" y="3276600"/>
                </a:lnTo>
                <a:close/>
              </a:path>
              <a:path w="7239000" h="4267200">
                <a:moveTo>
                  <a:pt x="0" y="4267200"/>
                </a:moveTo>
                <a:lnTo>
                  <a:pt x="7239000" y="4267200"/>
                </a:lnTo>
                <a:lnTo>
                  <a:pt x="7239000" y="3352800"/>
                </a:lnTo>
                <a:lnTo>
                  <a:pt x="0" y="3352800"/>
                </a:lnTo>
                <a:lnTo>
                  <a:pt x="0" y="4267200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603997"/>
            <a:ext cx="1752600" cy="41554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 marR="140335">
              <a:lnSpc>
                <a:spcPts val="1910"/>
              </a:lnSpc>
              <a:spcBef>
                <a:spcPts val="70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 marR="577215">
              <a:lnSpc>
                <a:spcPts val="192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 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 marR="195580">
              <a:lnSpc>
                <a:spcPts val="3360"/>
              </a:lnSpc>
              <a:spcBef>
                <a:spcPts val="65"/>
              </a:spcBef>
            </a:pPr>
            <a:r>
              <a:rPr sz="2800" spc="-1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finding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the</a:t>
            </a:r>
            <a:r>
              <a:rPr sz="2800" b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mean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95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minimum</a:t>
            </a:r>
            <a:endParaRPr sz="1600">
              <a:latin typeface="Calibri"/>
              <a:cs typeface="Calibri"/>
            </a:endParaRPr>
          </a:p>
          <a:p>
            <a:pPr marL="91440" marR="313690" indent="43815">
              <a:lnSpc>
                <a:spcPts val="1910"/>
              </a:lnSpc>
              <a:spcBef>
                <a:spcPts val="8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5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search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6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8"/>
            <a:ext cx="9144000" cy="954405"/>
          </a:xfrm>
          <a:custGeom>
            <a:avLst/>
            <a:gdLst/>
            <a:ahLst/>
            <a:cxnLst/>
            <a:rect l="l" t="t" r="r" b="b"/>
            <a:pathLst>
              <a:path w="9144000" h="954405">
                <a:moveTo>
                  <a:pt x="9144000" y="0"/>
                </a:moveTo>
                <a:lnTo>
                  <a:pt x="0" y="0"/>
                </a:lnTo>
                <a:lnTo>
                  <a:pt x="0" y="954112"/>
                </a:lnTo>
                <a:lnTo>
                  <a:pt x="9144000" y="95411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2501" y="10160"/>
            <a:ext cx="88360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31895" marR="5080" indent="-3719829">
              <a:lnSpc>
                <a:spcPct val="100000"/>
              </a:lnSpc>
              <a:spcBef>
                <a:spcPts val="95"/>
              </a:spcBef>
            </a:pPr>
            <a:r>
              <a:rPr sz="2800" u="sng" spc="-10" dirty="0">
                <a:uFill>
                  <a:solidFill>
                    <a:srgbClr val="FFC000"/>
                  </a:solidFill>
                </a:uFill>
              </a:rPr>
              <a:t>Program</a:t>
            </a:r>
            <a:r>
              <a:rPr sz="2800" u="sng" spc="-7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to</a:t>
            </a:r>
            <a:r>
              <a:rPr sz="2800" u="sng" spc="-6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find</a:t>
            </a:r>
            <a:r>
              <a:rPr sz="2800" u="sng" spc="-6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the</a:t>
            </a:r>
            <a:r>
              <a:rPr sz="2800" u="sng" spc="-4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MEAN</a:t>
            </a:r>
            <a:r>
              <a:rPr sz="28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2800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(AVERAGE)</a:t>
            </a:r>
            <a:r>
              <a:rPr sz="28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of</a:t>
            </a:r>
            <a:r>
              <a:rPr sz="2800" u="sng" spc="-7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all</a:t>
            </a:r>
            <a:r>
              <a:rPr sz="2800" u="sng" spc="-5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the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elements</a:t>
            </a:r>
            <a:r>
              <a:rPr sz="2800" u="sng" spc="-4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spc="-25" dirty="0">
                <a:uFill>
                  <a:solidFill>
                    <a:srgbClr val="FFC000"/>
                  </a:solidFill>
                </a:uFill>
              </a:rPr>
              <a:t>of</a:t>
            </a:r>
            <a:r>
              <a:rPr sz="2800" u="none" spc="-25" dirty="0"/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the</a:t>
            </a:r>
            <a:r>
              <a:rPr sz="2800" u="sng" spc="-5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spc="-10" dirty="0">
                <a:uFill>
                  <a:solidFill>
                    <a:srgbClr val="FFC000"/>
                  </a:solidFill>
                </a:uFill>
              </a:rPr>
              <a:t>Tuple</a:t>
            </a:r>
            <a:endParaRPr sz="2800"/>
          </a:p>
        </p:txBody>
      </p:sp>
      <p:sp>
        <p:nvSpPr>
          <p:cNvPr id="5" name="object 5"/>
          <p:cNvSpPr txBox="1"/>
          <p:nvPr/>
        </p:nvSpPr>
        <p:spPr>
          <a:xfrm>
            <a:off x="122936" y="1076325"/>
            <a:ext cx="14592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24025" y="1085850"/>
            <a:ext cx="7448550" cy="4914900"/>
            <a:chOff x="1724025" y="1085850"/>
            <a:chExt cx="7448550" cy="49149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800" y="1208462"/>
              <a:ext cx="7239000" cy="468058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800225" y="1114425"/>
              <a:ext cx="7296150" cy="4857750"/>
            </a:xfrm>
            <a:custGeom>
              <a:avLst/>
              <a:gdLst/>
              <a:ahLst/>
              <a:cxnLst/>
              <a:rect l="l" t="t" r="r" b="b"/>
              <a:pathLst>
                <a:path w="7296150" h="4857750">
                  <a:moveTo>
                    <a:pt x="0" y="4857750"/>
                  </a:moveTo>
                  <a:lnTo>
                    <a:pt x="7296150" y="4857750"/>
                  </a:lnTo>
                  <a:lnTo>
                    <a:pt x="7296150" y="0"/>
                  </a:lnTo>
                  <a:lnTo>
                    <a:pt x="0" y="0"/>
                  </a:lnTo>
                  <a:lnTo>
                    <a:pt x="0" y="48577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52600" y="4953000"/>
              <a:ext cx="7391400" cy="990600"/>
            </a:xfrm>
            <a:custGeom>
              <a:avLst/>
              <a:gdLst/>
              <a:ahLst/>
              <a:cxnLst/>
              <a:rect l="l" t="t" r="r" b="b"/>
              <a:pathLst>
                <a:path w="7391400" h="990600">
                  <a:moveTo>
                    <a:pt x="0" y="990600"/>
                  </a:moveTo>
                  <a:lnTo>
                    <a:pt x="7391400" y="990600"/>
                  </a:lnTo>
                  <a:lnTo>
                    <a:pt x="7391400" y="0"/>
                  </a:lnTo>
                  <a:lnTo>
                    <a:pt x="0" y="0"/>
                  </a:lnTo>
                  <a:lnTo>
                    <a:pt x="0" y="9906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245350" y="5039385"/>
            <a:ext cx="1441450" cy="52324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OUTPUT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47850" y="823974"/>
            <a:ext cx="7200900" cy="5939155"/>
            <a:chOff x="1847850" y="823974"/>
            <a:chExt cx="7200900" cy="5939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0" y="935560"/>
              <a:ext cx="7086600" cy="56285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876425" y="852549"/>
              <a:ext cx="7143750" cy="5882005"/>
            </a:xfrm>
            <a:custGeom>
              <a:avLst/>
              <a:gdLst/>
              <a:ahLst/>
              <a:cxnLst/>
              <a:rect l="l" t="t" r="r" b="b"/>
              <a:pathLst>
                <a:path w="7143750" h="5882005">
                  <a:moveTo>
                    <a:pt x="0" y="5881624"/>
                  </a:moveTo>
                  <a:lnTo>
                    <a:pt x="7143750" y="5881624"/>
                  </a:lnTo>
                  <a:lnTo>
                    <a:pt x="7143750" y="0"/>
                  </a:lnTo>
                  <a:lnTo>
                    <a:pt x="0" y="0"/>
                  </a:lnTo>
                  <a:lnTo>
                    <a:pt x="0" y="5881624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540" y="708405"/>
            <a:ext cx="17424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0" y="1143000"/>
            <a:ext cx="1752600" cy="433959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0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 marR="140335">
              <a:lnSpc>
                <a:spcPts val="1910"/>
              </a:lnSpc>
              <a:spcBef>
                <a:spcPts val="7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6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 marR="215900">
              <a:lnSpc>
                <a:spcPts val="1920"/>
              </a:lnSpc>
              <a:spcBef>
                <a:spcPts val="6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mean,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 minimum</a:t>
            </a:r>
            <a:endParaRPr sz="1600">
              <a:latin typeface="Calibri"/>
              <a:cs typeface="Calibri"/>
            </a:endParaRPr>
          </a:p>
          <a:p>
            <a:pPr marL="91440" marR="234315" indent="78740">
              <a:lnSpc>
                <a:spcPts val="3340"/>
              </a:lnSpc>
              <a:spcBef>
                <a:spcPts val="5"/>
              </a:spcBef>
            </a:pPr>
            <a:r>
              <a:rPr sz="280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r>
              <a:rPr sz="28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linear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search</a:t>
            </a:r>
            <a:r>
              <a:rPr sz="2800" b="1" spc="-13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on</a:t>
            </a:r>
            <a:endParaRPr sz="2800">
              <a:latin typeface="Calibri"/>
              <a:cs typeface="Calibri"/>
            </a:endParaRPr>
          </a:p>
          <a:p>
            <a:pPr marL="91440">
              <a:lnSpc>
                <a:spcPts val="3250"/>
              </a:lnSpc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Tuple</a:t>
            </a:r>
            <a:endParaRPr sz="2800">
              <a:latin typeface="Calibri"/>
              <a:cs typeface="Calibri"/>
            </a:endParaRPr>
          </a:p>
          <a:p>
            <a:pPr marL="91440" marR="370840">
              <a:lnSpc>
                <a:spcPts val="1910"/>
              </a:lnSpc>
              <a:spcBef>
                <a:spcPts val="17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16750" y="6106185"/>
            <a:ext cx="1441450" cy="52324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OUTPUT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828800" y="5867398"/>
            <a:ext cx="7239000" cy="914400"/>
          </a:xfrm>
          <a:custGeom>
            <a:avLst/>
            <a:gdLst/>
            <a:ahLst/>
            <a:cxnLst/>
            <a:rect l="l" t="t" r="r" b="b"/>
            <a:pathLst>
              <a:path w="7239000" h="914400">
                <a:moveTo>
                  <a:pt x="0" y="914399"/>
                </a:moveTo>
                <a:lnTo>
                  <a:pt x="7239000" y="914399"/>
                </a:lnTo>
                <a:lnTo>
                  <a:pt x="7239000" y="0"/>
                </a:lnTo>
                <a:lnTo>
                  <a:pt x="0" y="0"/>
                </a:lnTo>
                <a:lnTo>
                  <a:pt x="0" y="914399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790"/>
            <a:ext cx="9144000" cy="523240"/>
          </a:xfrm>
          <a:custGeom>
            <a:avLst/>
            <a:gdLst/>
            <a:ahLst/>
            <a:cxnLst/>
            <a:rect l="l" t="t" r="r" b="b"/>
            <a:pathLst>
              <a:path w="9144000" h="523240">
                <a:moveTo>
                  <a:pt x="9144000" y="0"/>
                </a:moveTo>
                <a:lnTo>
                  <a:pt x="0" y="0"/>
                </a:lnTo>
                <a:lnTo>
                  <a:pt x="0" y="523214"/>
                </a:lnTo>
                <a:lnTo>
                  <a:pt x="9144000" y="523214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5069" y="35179"/>
            <a:ext cx="8893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sng" spc="-10" dirty="0">
                <a:uFill>
                  <a:solidFill>
                    <a:srgbClr val="FFC000"/>
                  </a:solidFill>
                </a:uFill>
              </a:rPr>
              <a:t>Program</a:t>
            </a:r>
            <a:r>
              <a:rPr sz="2800" u="sng" spc="-8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to</a:t>
            </a:r>
            <a:r>
              <a:rPr sz="2800" u="sng" spc="-7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search</a:t>
            </a:r>
            <a:r>
              <a:rPr sz="2800" u="sng" spc="-6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an</a:t>
            </a:r>
            <a:r>
              <a:rPr sz="2800" u="sng" spc="-7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element</a:t>
            </a:r>
            <a:r>
              <a:rPr sz="2800" u="sng" spc="-4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in</a:t>
            </a:r>
            <a:r>
              <a:rPr sz="2800" u="sng" spc="-8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the</a:t>
            </a:r>
            <a:r>
              <a:rPr sz="2800" u="sng" spc="-5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spc="-20" dirty="0">
                <a:uFill>
                  <a:solidFill>
                    <a:srgbClr val="FFC000"/>
                  </a:solidFill>
                </a:uFill>
              </a:rPr>
              <a:t>Tuple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(LINEAR</a:t>
            </a:r>
            <a:r>
              <a:rPr sz="28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28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SEARCH)</a:t>
            </a:r>
            <a:endParaRPr sz="28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71650" y="1085850"/>
            <a:ext cx="7362825" cy="5448300"/>
            <a:chOff x="1771650" y="1085850"/>
            <a:chExt cx="7362825" cy="5448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800" y="1204593"/>
              <a:ext cx="7248525" cy="522313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800225" y="1114425"/>
              <a:ext cx="7305675" cy="5391150"/>
            </a:xfrm>
            <a:custGeom>
              <a:avLst/>
              <a:gdLst/>
              <a:ahLst/>
              <a:cxnLst/>
              <a:rect l="l" t="t" r="r" b="b"/>
              <a:pathLst>
                <a:path w="7305675" h="5391150">
                  <a:moveTo>
                    <a:pt x="0" y="5391150"/>
                  </a:moveTo>
                  <a:lnTo>
                    <a:pt x="7305675" y="5391150"/>
                  </a:lnTo>
                  <a:lnTo>
                    <a:pt x="7305675" y="0"/>
                  </a:lnTo>
                  <a:lnTo>
                    <a:pt x="0" y="0"/>
                  </a:lnTo>
                  <a:lnTo>
                    <a:pt x="0" y="53911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0" y="1143038"/>
            <a:ext cx="1752600" cy="477075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0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 marR="140335">
              <a:lnSpc>
                <a:spcPts val="1910"/>
              </a:lnSpc>
              <a:spcBef>
                <a:spcPts val="7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6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 marR="215900">
              <a:lnSpc>
                <a:spcPts val="1920"/>
              </a:lnSpc>
              <a:spcBef>
                <a:spcPts val="6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mean,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 minimum</a:t>
            </a:r>
            <a:endParaRPr sz="1600">
              <a:latin typeface="Calibri"/>
              <a:cs typeface="Calibri"/>
            </a:endParaRPr>
          </a:p>
          <a:p>
            <a:pPr marL="91440" marR="313690" indent="43815">
              <a:lnSpc>
                <a:spcPts val="1910"/>
              </a:lnSpc>
              <a:spcBef>
                <a:spcPts val="2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5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search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3225"/>
              </a:lnSpc>
            </a:pPr>
            <a:r>
              <a:rPr sz="2800" spc="-5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endParaRPr sz="2800">
              <a:latin typeface="Wingdings"/>
              <a:cs typeface="Wingdings"/>
            </a:endParaRPr>
          </a:p>
          <a:p>
            <a:pPr marL="91440" marR="172720">
              <a:lnSpc>
                <a:spcPts val="3360"/>
              </a:lnSpc>
              <a:spcBef>
                <a:spcPts val="105"/>
              </a:spcBef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counting 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the 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frequency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50150" y="5877585"/>
            <a:ext cx="1441450" cy="52324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OUTPUT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28800" y="5715000"/>
            <a:ext cx="7239000" cy="838200"/>
          </a:xfrm>
          <a:custGeom>
            <a:avLst/>
            <a:gdLst/>
            <a:ahLst/>
            <a:cxnLst/>
            <a:rect l="l" t="t" r="r" b="b"/>
            <a:pathLst>
              <a:path w="7239000" h="838200">
                <a:moveTo>
                  <a:pt x="0" y="838200"/>
                </a:moveTo>
                <a:lnTo>
                  <a:pt x="7239000" y="838200"/>
                </a:lnTo>
                <a:lnTo>
                  <a:pt x="72390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40" y="16256"/>
            <a:ext cx="9011285" cy="1083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 algn="ctr">
              <a:lnSpc>
                <a:spcPts val="2385"/>
              </a:lnSpc>
              <a:spcBef>
                <a:spcPts val="100"/>
              </a:spcBef>
            </a:pPr>
            <a:r>
              <a:rPr sz="20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Program</a:t>
            </a:r>
            <a:r>
              <a:rPr sz="2000" b="1" u="sng" spc="-3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to</a:t>
            </a:r>
            <a:r>
              <a:rPr sz="20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count</a:t>
            </a:r>
            <a:r>
              <a:rPr sz="20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frequency</a:t>
            </a:r>
            <a:r>
              <a:rPr sz="2000" b="1" u="sng" spc="-2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(/no.</a:t>
            </a:r>
            <a:r>
              <a:rPr sz="20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of</a:t>
            </a:r>
            <a:r>
              <a:rPr sz="2000" b="1" u="sng" spc="-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times</a:t>
            </a:r>
            <a:r>
              <a:rPr sz="20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of</a:t>
            </a:r>
            <a:r>
              <a:rPr sz="2000" b="1" u="sng" spc="-1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occurrence)</a:t>
            </a:r>
            <a:r>
              <a:rPr sz="2000" b="1" u="sng" spc="-3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of</a:t>
            </a:r>
            <a:r>
              <a:rPr sz="2000" b="1" u="sng" spc="-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an</a:t>
            </a:r>
            <a:r>
              <a:rPr sz="2000" b="1" u="sng" spc="-2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element</a:t>
            </a:r>
            <a:r>
              <a:rPr sz="2000" b="1" u="sng" spc="-3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</a:t>
            </a:r>
            <a:r>
              <a:rPr sz="2000" b="1" u="sng" spc="-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Tuple</a:t>
            </a:r>
            <a:endParaRPr sz="2000">
              <a:latin typeface="Calibri"/>
              <a:cs typeface="Calibri"/>
            </a:endParaRPr>
          </a:p>
          <a:p>
            <a:pPr marL="127635" algn="ctr">
              <a:lnSpc>
                <a:spcPts val="2865"/>
              </a:lnSpc>
            </a:pPr>
            <a:r>
              <a:rPr sz="2400" b="1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(FREQUENCY</a:t>
            </a:r>
            <a:r>
              <a:rPr sz="2400" b="1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COUNT)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9225" y="461594"/>
            <a:ext cx="63093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Bibliograhy</a:t>
            </a:r>
            <a:r>
              <a:rPr sz="4400" u="sng" spc="-9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44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and</a:t>
            </a:r>
            <a:r>
              <a:rPr sz="4400" u="sng" spc="-6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440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References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10703"/>
            <a:ext cx="7235190" cy="334264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Google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Wikipedia</a:t>
            </a:r>
            <a:endParaRPr sz="3200">
              <a:latin typeface="Calibri"/>
              <a:cs typeface="Calibri"/>
            </a:endParaRPr>
          </a:p>
          <a:p>
            <a:pPr marL="355600" marR="436245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XI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Computer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Science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By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Sumita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Arora, </a:t>
            </a:r>
            <a:r>
              <a:rPr sz="3200" dirty="0">
                <a:latin typeface="Calibri"/>
                <a:cs typeface="Calibri"/>
              </a:rPr>
              <a:t>Dhanpat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Rai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Publication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2020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Edition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XI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Informatics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Practices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By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Sumita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Arora, </a:t>
            </a:r>
            <a:r>
              <a:rPr sz="3200" dirty="0">
                <a:latin typeface="Calibri"/>
                <a:cs typeface="Calibri"/>
              </a:rPr>
              <a:t>Dhanpat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Rai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Publication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2020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Edition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2669" y="-120040"/>
            <a:ext cx="6043295" cy="1435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0160" algn="ctr">
              <a:lnSpc>
                <a:spcPct val="100000"/>
              </a:lnSpc>
              <a:spcBef>
                <a:spcPts val="585"/>
              </a:spcBef>
            </a:pPr>
            <a:r>
              <a:rPr sz="5400" i="1" u="none" spc="-515" dirty="0">
                <a:solidFill>
                  <a:srgbClr val="FF0000"/>
                </a:solidFill>
                <a:latin typeface="Calibri"/>
                <a:cs typeface="Calibri"/>
              </a:rPr>
              <a:t>Programming</a:t>
            </a:r>
            <a:r>
              <a:rPr sz="5400" i="1" u="none" spc="-3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u="none" spc="-145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i="1" u="none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u="none" spc="-325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i="1" u="none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u="none" spc="195" dirty="0">
                <a:solidFill>
                  <a:srgbClr val="FF0000"/>
                </a:solidFill>
                <a:latin typeface="Calibri"/>
                <a:cs typeface="Calibri"/>
              </a:rPr>
              <a:t>ART….</a:t>
            </a:r>
            <a:endParaRPr sz="5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95"/>
              </a:spcBef>
            </a:pPr>
            <a:r>
              <a:rPr sz="3200" i="1" u="none" spc="-175" dirty="0">
                <a:solidFill>
                  <a:srgbClr val="FF0000"/>
                </a:solidFill>
                <a:latin typeface="Calibri"/>
                <a:cs typeface="Calibri"/>
              </a:rPr>
              <a:t>Add</a:t>
            </a:r>
            <a:r>
              <a:rPr sz="3200" i="1" u="none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4" dirty="0">
                <a:solidFill>
                  <a:srgbClr val="FF0000"/>
                </a:solidFill>
                <a:latin typeface="Calibri"/>
                <a:cs typeface="Calibri"/>
              </a:rPr>
              <a:t>your</a:t>
            </a:r>
            <a:r>
              <a:rPr sz="3200" i="1" u="none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0" dirty="0">
                <a:solidFill>
                  <a:srgbClr val="FF0000"/>
                </a:solidFill>
                <a:latin typeface="Calibri"/>
                <a:cs typeface="Calibri"/>
              </a:rPr>
              <a:t>colours</a:t>
            </a:r>
            <a:r>
              <a:rPr sz="3200" i="1" u="none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4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3200" i="1" u="none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3200" i="1" u="none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85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3200" i="1" u="none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390" dirty="0">
                <a:solidFill>
                  <a:srgbClr val="FF0000"/>
                </a:solidFill>
                <a:latin typeface="Calibri"/>
                <a:cs typeface="Calibri"/>
              </a:rPr>
              <a:t>make</a:t>
            </a:r>
            <a:r>
              <a:rPr sz="3200" i="1" u="none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4" dirty="0">
                <a:solidFill>
                  <a:srgbClr val="FF0000"/>
                </a:solidFill>
                <a:latin typeface="Calibri"/>
                <a:cs typeface="Calibri"/>
              </a:rPr>
              <a:t>your</a:t>
            </a:r>
            <a:r>
              <a:rPr sz="3200" i="1" u="none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310" dirty="0">
                <a:solidFill>
                  <a:srgbClr val="FF0000"/>
                </a:solidFill>
                <a:latin typeface="Calibri"/>
                <a:cs typeface="Calibri"/>
              </a:rPr>
              <a:t>own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84045" y="-238302"/>
            <a:ext cx="53765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24100" algn="l"/>
              </a:tabLst>
            </a:pPr>
            <a:r>
              <a:rPr sz="5400" u="sng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What</a:t>
            </a:r>
            <a:r>
              <a:rPr sz="5400" u="sng" spc="-18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 </a:t>
            </a:r>
            <a:r>
              <a:rPr sz="5400" u="sng" spc="-25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is</a:t>
            </a:r>
            <a:r>
              <a:rPr sz="5400" u="sng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	a</a:t>
            </a:r>
            <a:r>
              <a:rPr sz="5400" u="sng" spc="2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 </a:t>
            </a:r>
            <a:r>
              <a:rPr sz="7200" u="sng" spc="-85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Tuple</a:t>
            </a:r>
            <a:r>
              <a:rPr sz="7200" u="sng" spc="-39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 </a:t>
            </a:r>
            <a:r>
              <a:rPr sz="5400" u="sng" spc="-5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?</a:t>
            </a:r>
            <a:endParaRPr sz="5400"/>
          </a:p>
        </p:txBody>
      </p:sp>
      <p:sp>
        <p:nvSpPr>
          <p:cNvPr id="4" name="object 4"/>
          <p:cNvSpPr/>
          <p:nvPr/>
        </p:nvSpPr>
        <p:spPr>
          <a:xfrm>
            <a:off x="3124200" y="1295398"/>
            <a:ext cx="5943600" cy="5486400"/>
          </a:xfrm>
          <a:custGeom>
            <a:avLst/>
            <a:gdLst/>
            <a:ahLst/>
            <a:cxnLst/>
            <a:rect l="l" t="t" r="r" b="b"/>
            <a:pathLst>
              <a:path w="5943600" h="5486400">
                <a:moveTo>
                  <a:pt x="0" y="5486400"/>
                </a:moveTo>
                <a:lnTo>
                  <a:pt x="5943600" y="5486400"/>
                </a:lnTo>
                <a:lnTo>
                  <a:pt x="59436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ln w="57150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203575" y="1302765"/>
            <a:ext cx="5760085" cy="540639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55600" marR="5080" indent="-342900">
              <a:lnSpc>
                <a:spcPct val="100400"/>
              </a:lnSpc>
              <a:spcBef>
                <a:spcPts val="8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50" dirty="0">
                <a:solidFill>
                  <a:srgbClr val="C00000"/>
                </a:solidFill>
                <a:latin typeface="Calibri"/>
                <a:cs typeface="Calibri"/>
              </a:rPr>
              <a:t>Tuple</a:t>
            </a:r>
            <a:r>
              <a:rPr sz="3200" b="1" spc="-2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collection</a:t>
            </a:r>
            <a:r>
              <a:rPr sz="2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items</a:t>
            </a:r>
            <a:r>
              <a:rPr sz="24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which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are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formed</a:t>
            </a:r>
            <a:r>
              <a:rPr sz="24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by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placing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spc="-10" dirty="0">
                <a:solidFill>
                  <a:srgbClr val="C00000"/>
                </a:solidFill>
                <a:latin typeface="Calibri"/>
                <a:cs typeface="Calibri"/>
              </a:rPr>
              <a:t>comma-separated 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values</a:t>
            </a:r>
            <a:r>
              <a:rPr sz="2400" b="1" i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round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brackets,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also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we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say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them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as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spc="-10" dirty="0">
                <a:solidFill>
                  <a:srgbClr val="C00000"/>
                </a:solidFill>
                <a:latin typeface="Calibri"/>
                <a:cs typeface="Calibri"/>
              </a:rPr>
              <a:t>parenthesis</a:t>
            </a:r>
            <a:r>
              <a:rPr sz="2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spc="-25" dirty="0">
                <a:solidFill>
                  <a:srgbClr val="C00000"/>
                </a:solidFill>
                <a:latin typeface="Calibri"/>
                <a:cs typeface="Calibri"/>
              </a:rPr>
              <a:t>()</a:t>
            </a:r>
            <a:endParaRPr sz="2400">
              <a:latin typeface="Calibri"/>
              <a:cs typeface="Calibri"/>
            </a:endParaRPr>
          </a:p>
          <a:p>
            <a:pPr marL="355600" marR="73279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Each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item/element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has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its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own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index number.</a:t>
            </a:r>
            <a:endParaRPr sz="2400">
              <a:latin typeface="Calibri"/>
              <a:cs typeface="Calibri"/>
            </a:endParaRPr>
          </a:p>
          <a:p>
            <a:pPr marL="355600" marR="201295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Index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first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item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0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last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item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is </a:t>
            </a:r>
            <a:r>
              <a:rPr sz="2400" b="1" spc="-10" dirty="0">
                <a:latin typeface="Calibri"/>
                <a:cs typeface="Calibri"/>
              </a:rPr>
              <a:t>n-</a:t>
            </a:r>
            <a:r>
              <a:rPr sz="2400" b="1" dirty="0">
                <a:latin typeface="Calibri"/>
                <a:cs typeface="Calibri"/>
              </a:rPr>
              <a:t>1.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Here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number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items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Tuple.</a:t>
            </a:r>
            <a:endParaRPr sz="2400">
              <a:latin typeface="Calibri"/>
              <a:cs typeface="Calibri"/>
            </a:endParaRPr>
          </a:p>
          <a:p>
            <a:pPr marL="355600" marR="139700" indent="-342900">
              <a:lnSpc>
                <a:spcPct val="100400"/>
              </a:lnSpc>
              <a:spcBef>
                <a:spcPts val="63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10" dirty="0">
                <a:latin typeface="Calibri"/>
                <a:cs typeface="Calibri"/>
              </a:rPr>
              <a:t>Tuples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are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immutable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sequences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i.e. </a:t>
            </a:r>
            <a:r>
              <a:rPr sz="2400" b="1" dirty="0">
                <a:latin typeface="Calibri"/>
                <a:cs typeface="Calibri"/>
              </a:rPr>
              <a:t>we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canNOT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change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elements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Tuple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in </a:t>
            </a:r>
            <a:r>
              <a:rPr sz="2400" b="1" spc="-10" dirty="0">
                <a:latin typeface="Calibri"/>
                <a:cs typeface="Calibri"/>
              </a:rPr>
              <a:t>place.</a:t>
            </a:r>
            <a:endParaRPr sz="2400">
              <a:latin typeface="Calibri"/>
              <a:cs typeface="Calibri"/>
            </a:endParaRPr>
          </a:p>
          <a:p>
            <a:pPr marL="355600" marR="154305" indent="-342900">
              <a:lnSpc>
                <a:spcPct val="100000"/>
              </a:lnSpc>
              <a:spcBef>
                <a:spcPts val="64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10" dirty="0">
                <a:latin typeface="Calibri"/>
                <a:cs typeface="Calibri"/>
              </a:rPr>
              <a:t>Tuples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can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contain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values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mixed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data </a:t>
            </a:r>
            <a:r>
              <a:rPr sz="2800" b="1" spc="-10" dirty="0">
                <a:latin typeface="Calibri"/>
                <a:cs typeface="Calibri"/>
              </a:rPr>
              <a:t>types</a:t>
            </a:r>
            <a:r>
              <a:rPr sz="2400" b="1" spc="-1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1445576"/>
            <a:ext cx="2971800" cy="5412740"/>
          </a:xfrm>
          <a:custGeom>
            <a:avLst/>
            <a:gdLst/>
            <a:ahLst/>
            <a:cxnLst/>
            <a:rect l="l" t="t" r="r" b="b"/>
            <a:pathLst>
              <a:path w="2971800" h="5412740">
                <a:moveTo>
                  <a:pt x="2971800" y="0"/>
                </a:moveTo>
                <a:lnTo>
                  <a:pt x="0" y="0"/>
                </a:lnTo>
                <a:lnTo>
                  <a:pt x="0" y="5412423"/>
                </a:lnTo>
                <a:lnTo>
                  <a:pt x="2971800" y="5412423"/>
                </a:lnTo>
                <a:lnTo>
                  <a:pt x="2971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4939" y="1451610"/>
            <a:ext cx="2734310" cy="503872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749300" indent="112395">
              <a:lnSpc>
                <a:spcPts val="4770"/>
              </a:lnSpc>
              <a:spcBef>
                <a:spcPts val="280"/>
              </a:spcBef>
            </a:pPr>
            <a:r>
              <a:rPr sz="4000" spc="-40" dirty="0">
                <a:solidFill>
                  <a:srgbClr val="CCFFCC"/>
                </a:solidFill>
                <a:latin typeface="Wingdings"/>
                <a:cs typeface="Wingdings"/>
              </a:rPr>
              <a:t></a:t>
            </a:r>
            <a:r>
              <a:rPr sz="4000" b="1" u="sng" spc="-4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  <a:latin typeface="Calibri"/>
                <a:cs typeface="Calibri"/>
              </a:rPr>
              <a:t>Tuples</a:t>
            </a:r>
            <a:r>
              <a:rPr sz="4000" b="1" spc="-40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4000" b="1" u="sng" spc="-1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  <a:latin typeface="Calibri"/>
                <a:cs typeface="Calibri"/>
              </a:rPr>
              <a:t>Intro</a:t>
            </a:r>
            <a:r>
              <a:rPr sz="3200" b="1" u="sng" spc="-1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12700" marR="612775" indent="78740">
              <a:lnSpc>
                <a:spcPct val="101600"/>
              </a:lnSpc>
              <a:spcBef>
                <a:spcPts val="265"/>
              </a:spcBef>
            </a:pPr>
            <a:r>
              <a:rPr sz="2400" b="1" spc="-10" dirty="0">
                <a:solidFill>
                  <a:srgbClr val="CCFFCC"/>
                </a:solidFill>
                <a:latin typeface="Calibri"/>
                <a:cs typeface="Calibri"/>
              </a:rPr>
              <a:t>Tuple</a:t>
            </a:r>
            <a:r>
              <a:rPr sz="2400" b="1" spc="-114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CFFCC"/>
                </a:solidFill>
                <a:latin typeface="Calibri"/>
                <a:cs typeface="Calibri"/>
              </a:rPr>
              <a:t>Definition </a:t>
            </a:r>
            <a:r>
              <a:rPr sz="2000" b="1" dirty="0">
                <a:solidFill>
                  <a:srgbClr val="7E7E7E"/>
                </a:solidFill>
                <a:latin typeface="Calibri"/>
                <a:cs typeface="Calibri"/>
              </a:rPr>
              <a:t>I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ndexing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Tuple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Tuple 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 of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Tuple.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95"/>
              </a:lnSpc>
              <a:spcBef>
                <a:spcPts val="15"/>
              </a:spcBef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-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95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14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95"/>
              </a:lnSpc>
              <a:spcBef>
                <a:spcPts val="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2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95"/>
              </a:lnSpc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 maximum,</a:t>
            </a:r>
            <a:endParaRPr sz="2000">
              <a:latin typeface="Calibri"/>
              <a:cs typeface="Calibri"/>
            </a:endParaRPr>
          </a:p>
          <a:p>
            <a:pPr marR="100965" algn="r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2000">
              <a:latin typeface="Calibri"/>
              <a:cs typeface="Calibri"/>
            </a:endParaRPr>
          </a:p>
          <a:p>
            <a:pPr marR="86995" algn="r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7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7340" y="8255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0180">
              <a:lnSpc>
                <a:spcPct val="100000"/>
              </a:lnSpc>
              <a:spcBef>
                <a:spcPts val="100"/>
              </a:spcBef>
            </a:pPr>
            <a:r>
              <a:rPr sz="5400" u="sng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INDEXING</a:t>
            </a:r>
            <a:r>
              <a:rPr sz="5400" u="sng" spc="-5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 </a:t>
            </a:r>
            <a:r>
              <a:rPr sz="5400" u="sng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in</a:t>
            </a:r>
            <a:r>
              <a:rPr sz="5400" u="sng" spc="-2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 </a:t>
            </a:r>
            <a:r>
              <a:rPr sz="5400" u="sng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a</a:t>
            </a:r>
            <a:r>
              <a:rPr sz="5400" u="sng" spc="-2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 </a:t>
            </a:r>
            <a:r>
              <a:rPr sz="5400" u="sng" spc="-45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</a:rPr>
              <a:t>Tuple</a:t>
            </a:r>
            <a:endParaRPr sz="5400"/>
          </a:p>
        </p:txBody>
      </p:sp>
      <p:sp>
        <p:nvSpPr>
          <p:cNvPr id="4" name="object 4"/>
          <p:cNvSpPr txBox="1"/>
          <p:nvPr/>
        </p:nvSpPr>
        <p:spPr>
          <a:xfrm>
            <a:off x="5375909" y="2473578"/>
            <a:ext cx="2736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4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92036" y="2473578"/>
            <a:ext cx="273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3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806700" y="2763773"/>
            <a:ext cx="6273800" cy="678180"/>
            <a:chOff x="2806700" y="2763773"/>
            <a:chExt cx="6273800" cy="678180"/>
          </a:xfrm>
        </p:grpSpPr>
        <p:sp>
          <p:nvSpPr>
            <p:cNvPr id="7" name="object 7"/>
            <p:cNvSpPr/>
            <p:nvPr/>
          </p:nvSpPr>
          <p:spPr>
            <a:xfrm>
              <a:off x="2819400" y="2776473"/>
              <a:ext cx="6248400" cy="652780"/>
            </a:xfrm>
            <a:custGeom>
              <a:avLst/>
              <a:gdLst/>
              <a:ahLst/>
              <a:cxnLst/>
              <a:rect l="l" t="t" r="r" b="b"/>
              <a:pathLst>
                <a:path w="6248400" h="652779">
                  <a:moveTo>
                    <a:pt x="326263" y="0"/>
                  </a:moveTo>
                  <a:lnTo>
                    <a:pt x="0" y="326263"/>
                  </a:lnTo>
                  <a:lnTo>
                    <a:pt x="326263" y="652526"/>
                  </a:lnTo>
                  <a:lnTo>
                    <a:pt x="326263" y="489458"/>
                  </a:lnTo>
                  <a:lnTo>
                    <a:pt x="6248400" y="489458"/>
                  </a:lnTo>
                  <a:lnTo>
                    <a:pt x="6248400" y="163195"/>
                  </a:lnTo>
                  <a:lnTo>
                    <a:pt x="326263" y="163195"/>
                  </a:lnTo>
                  <a:lnTo>
                    <a:pt x="32626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19400" y="2776473"/>
              <a:ext cx="6248400" cy="652780"/>
            </a:xfrm>
            <a:custGeom>
              <a:avLst/>
              <a:gdLst/>
              <a:ahLst/>
              <a:cxnLst/>
              <a:rect l="l" t="t" r="r" b="b"/>
              <a:pathLst>
                <a:path w="6248400" h="652779">
                  <a:moveTo>
                    <a:pt x="6248400" y="163195"/>
                  </a:moveTo>
                  <a:lnTo>
                    <a:pt x="326263" y="163195"/>
                  </a:lnTo>
                  <a:lnTo>
                    <a:pt x="326263" y="0"/>
                  </a:lnTo>
                  <a:lnTo>
                    <a:pt x="0" y="326263"/>
                  </a:lnTo>
                  <a:lnTo>
                    <a:pt x="326263" y="652526"/>
                  </a:lnTo>
                  <a:lnTo>
                    <a:pt x="326263" y="489458"/>
                  </a:lnTo>
                  <a:lnTo>
                    <a:pt x="6248400" y="489458"/>
                  </a:lnTo>
                  <a:lnTo>
                    <a:pt x="6248400" y="16319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244723" y="2375020"/>
            <a:ext cx="1793239" cy="877569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11760">
              <a:lnSpc>
                <a:spcPct val="100000"/>
              </a:lnSpc>
              <a:spcBef>
                <a:spcPts val="875"/>
              </a:spcBef>
              <a:tabLst>
                <a:tab pos="1127760" algn="l"/>
              </a:tabLst>
            </a:pP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6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5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B</a:t>
            </a:r>
            <a:r>
              <a:rPr sz="2000" b="1" spc="1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000" b="1" spc="1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C</a:t>
            </a:r>
            <a:r>
              <a:rPr sz="2000" b="1" spc="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K</a:t>
            </a:r>
            <a:r>
              <a:rPr sz="2000" b="1" spc="1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W</a:t>
            </a:r>
            <a:r>
              <a:rPr sz="2000" b="1" spc="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000" b="1" spc="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2000" b="1" spc="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87956" y="2921635"/>
            <a:ext cx="9893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2000" b="1" spc="1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2000" b="1" spc="1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D</a:t>
            </a:r>
            <a:r>
              <a:rPr sz="2000" b="1" spc="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2000" b="1" spc="1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X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25926" y="2375020"/>
            <a:ext cx="1795780" cy="877569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494665">
              <a:lnSpc>
                <a:spcPct val="100000"/>
              </a:lnSpc>
              <a:spcBef>
                <a:spcPts val="875"/>
              </a:spcBef>
              <a:tabLst>
                <a:tab pos="1510665" algn="l"/>
              </a:tabLst>
            </a:pP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2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D</a:t>
            </a:r>
            <a:r>
              <a:rPr sz="2000" b="1" spc="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2000" b="1" spc="1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2000" b="1" spc="1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2000" b="1" spc="1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C</a:t>
            </a:r>
            <a:r>
              <a:rPr sz="2000" b="1" spc="1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2000" b="1" spc="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2000" b="1" spc="1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2000" b="1" spc="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965450" y="1641348"/>
          <a:ext cx="6096000" cy="866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05435">
                <a:tc>
                  <a:txBody>
                    <a:bodyPr/>
                    <a:lstStyle/>
                    <a:p>
                      <a:pPr marL="1905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0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20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50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60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2806700" y="1054100"/>
            <a:ext cx="6350000" cy="678180"/>
            <a:chOff x="2806700" y="1054100"/>
            <a:chExt cx="6350000" cy="678180"/>
          </a:xfrm>
        </p:grpSpPr>
        <p:sp>
          <p:nvSpPr>
            <p:cNvPr id="14" name="object 14"/>
            <p:cNvSpPr/>
            <p:nvPr/>
          </p:nvSpPr>
          <p:spPr>
            <a:xfrm>
              <a:off x="2819400" y="1066800"/>
              <a:ext cx="6324600" cy="652780"/>
            </a:xfrm>
            <a:custGeom>
              <a:avLst/>
              <a:gdLst/>
              <a:ahLst/>
              <a:cxnLst/>
              <a:rect l="l" t="t" r="r" b="b"/>
              <a:pathLst>
                <a:path w="6324600" h="652780">
                  <a:moveTo>
                    <a:pt x="5998336" y="0"/>
                  </a:moveTo>
                  <a:lnTo>
                    <a:pt x="5998336" y="163067"/>
                  </a:lnTo>
                  <a:lnTo>
                    <a:pt x="0" y="163067"/>
                  </a:lnTo>
                  <a:lnTo>
                    <a:pt x="0" y="489330"/>
                  </a:lnTo>
                  <a:lnTo>
                    <a:pt x="5998336" y="489330"/>
                  </a:lnTo>
                  <a:lnTo>
                    <a:pt x="5998336" y="652526"/>
                  </a:lnTo>
                  <a:lnTo>
                    <a:pt x="6324600" y="326263"/>
                  </a:lnTo>
                  <a:lnTo>
                    <a:pt x="599833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19400" y="1066800"/>
              <a:ext cx="6324600" cy="652780"/>
            </a:xfrm>
            <a:custGeom>
              <a:avLst/>
              <a:gdLst/>
              <a:ahLst/>
              <a:cxnLst/>
              <a:rect l="l" t="t" r="r" b="b"/>
              <a:pathLst>
                <a:path w="6324600" h="652780">
                  <a:moveTo>
                    <a:pt x="0" y="163067"/>
                  </a:moveTo>
                  <a:lnTo>
                    <a:pt x="5998336" y="163067"/>
                  </a:lnTo>
                  <a:lnTo>
                    <a:pt x="5998336" y="0"/>
                  </a:lnTo>
                  <a:lnTo>
                    <a:pt x="6324600" y="326263"/>
                  </a:lnTo>
                  <a:lnTo>
                    <a:pt x="5998336" y="652526"/>
                  </a:lnTo>
                  <a:lnTo>
                    <a:pt x="5998336" y="489330"/>
                  </a:lnTo>
                  <a:lnTo>
                    <a:pt x="0" y="489330"/>
                  </a:lnTo>
                  <a:lnTo>
                    <a:pt x="0" y="16306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903347" y="1177797"/>
            <a:ext cx="5910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96795" algn="l"/>
                <a:tab pos="3898900" algn="l"/>
              </a:tabLst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F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W</a:t>
            </a:r>
            <a:r>
              <a:rPr sz="2400" b="1" spc="-6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I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5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X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D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400" b="1" spc="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95600" y="3886155"/>
            <a:ext cx="6172200" cy="2924175"/>
          </a:xfrm>
          <a:prstGeom prst="rect">
            <a:avLst/>
          </a:prstGeom>
          <a:solidFill>
            <a:srgbClr val="FFFFCC"/>
          </a:solidFill>
          <a:ln w="12700">
            <a:solidFill>
              <a:srgbClr val="79182D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0"/>
              </a:spcBef>
            </a:pP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NOTE:-</a:t>
            </a:r>
            <a:endParaRPr sz="2800">
              <a:latin typeface="Calibri"/>
              <a:cs typeface="Calibri"/>
            </a:endParaRPr>
          </a:p>
          <a:p>
            <a:pPr marL="92075" marR="189230">
              <a:lnSpc>
                <a:spcPct val="100000"/>
              </a:lnSpc>
              <a:spcBef>
                <a:spcPts val="60"/>
              </a:spcBef>
            </a:pP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index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(also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called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subscript)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numbered </a:t>
            </a:r>
            <a:r>
              <a:rPr sz="2000" b="1" dirty="0">
                <a:latin typeface="Calibri"/>
                <a:cs typeface="Calibri"/>
              </a:rPr>
              <a:t>position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letter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Tuple.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python,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indices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begin </a:t>
            </a:r>
            <a:r>
              <a:rPr sz="2000" b="1" spc="-20" dirty="0">
                <a:latin typeface="Calibri"/>
                <a:cs typeface="Calibri"/>
              </a:rPr>
              <a:t>from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ts val="3304"/>
              </a:lnSpc>
            </a:pPr>
            <a:r>
              <a:rPr sz="2800" b="1" dirty="0">
                <a:solidFill>
                  <a:srgbClr val="943735"/>
                </a:solidFill>
                <a:latin typeface="Calibri"/>
                <a:cs typeface="Calibri"/>
              </a:rPr>
              <a:t>0,1,2,…. upto</a:t>
            </a:r>
            <a:r>
              <a:rPr sz="2800" b="1" spc="-3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943735"/>
                </a:solidFill>
                <a:latin typeface="Calibri"/>
                <a:cs typeface="Calibri"/>
              </a:rPr>
              <a:t>(length-</a:t>
            </a:r>
            <a:r>
              <a:rPr sz="2800" b="1" dirty="0">
                <a:solidFill>
                  <a:srgbClr val="943735"/>
                </a:solidFill>
                <a:latin typeface="Calibri"/>
                <a:cs typeface="Calibri"/>
              </a:rPr>
              <a:t>1)</a:t>
            </a:r>
            <a:r>
              <a:rPr sz="2800" b="1" spc="1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in</a:t>
            </a:r>
            <a:r>
              <a:rPr sz="2000" b="1" spc="-2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the</a:t>
            </a:r>
            <a:r>
              <a:rPr sz="2000" b="1" spc="-2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943735"/>
                </a:solidFill>
                <a:latin typeface="Calibri"/>
                <a:cs typeface="Calibri"/>
              </a:rPr>
              <a:t>forward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ts val="2375"/>
              </a:lnSpc>
              <a:spcBef>
                <a:spcPts val="55"/>
              </a:spcBef>
            </a:pPr>
            <a:r>
              <a:rPr sz="2000" b="1" i="1" dirty="0">
                <a:solidFill>
                  <a:srgbClr val="943735"/>
                </a:solidFill>
                <a:latin typeface="Calibri"/>
                <a:cs typeface="Calibri"/>
              </a:rPr>
              <a:t>direction</a:t>
            </a:r>
            <a:r>
              <a:rPr sz="2000" b="1" i="1" spc="35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ts val="3335"/>
              </a:lnSpc>
              <a:tabLst>
                <a:tab pos="1841500" algn="l"/>
              </a:tabLst>
            </a:pPr>
            <a:r>
              <a:rPr sz="2800" b="1" spc="-20" dirty="0">
                <a:solidFill>
                  <a:srgbClr val="943735"/>
                </a:solidFill>
                <a:latin typeface="Calibri"/>
                <a:cs typeface="Calibri"/>
              </a:rPr>
              <a:t>-</a:t>
            </a:r>
            <a:r>
              <a:rPr sz="2800" b="1" spc="-25" dirty="0">
                <a:solidFill>
                  <a:srgbClr val="943735"/>
                </a:solidFill>
                <a:latin typeface="Calibri"/>
                <a:cs typeface="Calibri"/>
              </a:rPr>
              <a:t>1,-</a:t>
            </a:r>
            <a:r>
              <a:rPr sz="2800" b="1" spc="-20" dirty="0">
                <a:solidFill>
                  <a:srgbClr val="943735"/>
                </a:solidFill>
                <a:latin typeface="Calibri"/>
                <a:cs typeface="Calibri"/>
              </a:rPr>
              <a:t>2,-3,…..</a:t>
            </a:r>
            <a:r>
              <a:rPr sz="2800" b="1" dirty="0">
                <a:solidFill>
                  <a:srgbClr val="943735"/>
                </a:solidFill>
                <a:latin typeface="Calibri"/>
                <a:cs typeface="Calibri"/>
              </a:rPr>
              <a:t>	</a:t>
            </a:r>
            <a:r>
              <a:rPr sz="2800" b="1" spc="-10" dirty="0">
                <a:solidFill>
                  <a:srgbClr val="943735"/>
                </a:solidFill>
                <a:latin typeface="Calibri"/>
                <a:cs typeface="Calibri"/>
              </a:rPr>
              <a:t>(-</a:t>
            </a:r>
            <a:r>
              <a:rPr sz="2800" b="1" spc="-25" dirty="0">
                <a:solidFill>
                  <a:srgbClr val="943735"/>
                </a:solidFill>
                <a:latin typeface="Calibri"/>
                <a:cs typeface="Calibri"/>
              </a:rPr>
              <a:t>length)</a:t>
            </a:r>
            <a:r>
              <a:rPr sz="2800" b="1" spc="-15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in the </a:t>
            </a:r>
            <a:r>
              <a:rPr sz="2000" b="1" i="1" dirty="0">
                <a:solidFill>
                  <a:srgbClr val="943735"/>
                </a:solidFill>
                <a:latin typeface="Calibri"/>
                <a:cs typeface="Calibri"/>
              </a:rPr>
              <a:t>backward</a:t>
            </a:r>
            <a:r>
              <a:rPr sz="2000" b="1" i="1" spc="-4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943735"/>
                </a:solidFill>
                <a:latin typeface="Calibri"/>
                <a:cs typeface="Calibri"/>
              </a:rPr>
              <a:t>direction</a:t>
            </a:r>
            <a:r>
              <a:rPr sz="2000" b="1" i="1" spc="-10" dirty="0">
                <a:solidFill>
                  <a:srgbClr val="E36C09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55"/>
              </a:spcBef>
            </a:pPr>
            <a:r>
              <a:rPr sz="2000" b="1" i="1" dirty="0">
                <a:latin typeface="Calibri"/>
                <a:cs typeface="Calibri"/>
              </a:rPr>
              <a:t>where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length</a:t>
            </a:r>
            <a:r>
              <a:rPr sz="2000" b="1" i="1" spc="-5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is</a:t>
            </a:r>
            <a:r>
              <a:rPr sz="2000" b="1" i="1" spc="-2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the</a:t>
            </a:r>
            <a:r>
              <a:rPr sz="2000" b="1" i="1" spc="-3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length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of</a:t>
            </a:r>
            <a:r>
              <a:rPr sz="2000" b="1" i="1" spc="-2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the</a:t>
            </a:r>
            <a:r>
              <a:rPr sz="2000" b="1" i="1" spc="-30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Tuple.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0" y="1631708"/>
            <a:ext cx="2667000" cy="489394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40640" rIns="0" bIns="0" rtlCol="0">
            <a:spAutoFit/>
          </a:bodyPr>
          <a:lstStyle/>
          <a:p>
            <a:pPr marL="91440" marR="897890">
              <a:lnSpc>
                <a:spcPts val="4300"/>
              </a:lnSpc>
              <a:spcBef>
                <a:spcPts val="320"/>
              </a:spcBef>
            </a:pPr>
            <a:r>
              <a:rPr sz="3600" spc="-40" dirty="0">
                <a:solidFill>
                  <a:srgbClr val="CCFFCC"/>
                </a:solidFill>
                <a:latin typeface="Wingdings"/>
                <a:cs typeface="Wingdings"/>
              </a:rPr>
              <a:t></a:t>
            </a:r>
            <a:r>
              <a:rPr sz="3600" b="1" u="sng" spc="-4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  <a:latin typeface="Calibri"/>
                <a:cs typeface="Calibri"/>
              </a:rPr>
              <a:t>Tuples</a:t>
            </a:r>
            <a:r>
              <a:rPr sz="3600" b="1" spc="-40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  <a:latin typeface="Calibri"/>
                <a:cs typeface="Calibri"/>
              </a:rPr>
              <a:t>Intro</a:t>
            </a:r>
            <a:r>
              <a:rPr sz="2800" b="1" u="sng" spc="-10" dirty="0">
                <a:solidFill>
                  <a:srgbClr val="CCFFCC"/>
                </a:solidFill>
                <a:uFill>
                  <a:solidFill>
                    <a:srgbClr val="CCFFCC"/>
                  </a:solidFill>
                </a:uFill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927735">
              <a:lnSpc>
                <a:spcPts val="2110"/>
              </a:lnSpc>
            </a:pP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800">
              <a:latin typeface="Calibri"/>
              <a:cs typeface="Calibri"/>
            </a:endParaRPr>
          </a:p>
          <a:p>
            <a:pPr marL="158115">
              <a:lnSpc>
                <a:spcPts val="2860"/>
              </a:lnSpc>
            </a:pPr>
            <a:r>
              <a:rPr sz="2400" b="1" dirty="0">
                <a:solidFill>
                  <a:srgbClr val="CCFFCC"/>
                </a:solidFill>
                <a:latin typeface="Calibri"/>
                <a:cs typeface="Calibri"/>
              </a:rPr>
              <a:t>Indexing</a:t>
            </a:r>
            <a:r>
              <a:rPr sz="2400" b="1" spc="-45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CFFCC"/>
                </a:solidFill>
                <a:latin typeface="Calibri"/>
                <a:cs typeface="Calibri"/>
              </a:rPr>
              <a:t>in</a:t>
            </a:r>
            <a:r>
              <a:rPr sz="2400" b="1" spc="-40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CFFCC"/>
                </a:solidFill>
                <a:latin typeface="Calibri"/>
                <a:cs typeface="Calibri"/>
              </a:rPr>
              <a:t>a</a:t>
            </a:r>
            <a:r>
              <a:rPr sz="2400" b="1" spc="-40" dirty="0">
                <a:solidFill>
                  <a:srgbClr val="CCFFCC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CFFCC"/>
                </a:solidFill>
                <a:latin typeface="Calibri"/>
                <a:cs typeface="Calibri"/>
              </a:rPr>
              <a:t>Tuple</a:t>
            </a:r>
            <a:endParaRPr sz="2400">
              <a:latin typeface="Calibri"/>
              <a:cs typeface="Calibri"/>
            </a:endParaRPr>
          </a:p>
          <a:p>
            <a:pPr marL="770890" marR="108585" indent="-58419">
              <a:lnSpc>
                <a:spcPct val="100000"/>
              </a:lnSpc>
              <a:spcBef>
                <a:spcPts val="35"/>
              </a:spcBef>
            </a:pP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 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  <a:spcBef>
                <a:spcPts val="2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00122" y="-11226"/>
            <a:ext cx="414337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7465" algn="l"/>
              </a:tabLst>
            </a:pPr>
            <a:r>
              <a:rPr u="heavy" spc="-3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CREATION</a:t>
            </a:r>
            <a:r>
              <a:rPr u="heavy" spc="-16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u="heavy" spc="-2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of</a:t>
            </a:r>
            <a:r>
              <a:rPr u="heavy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	</a:t>
            </a:r>
            <a:r>
              <a:rPr sz="5400" u="heavy" spc="-5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Tuple</a:t>
            </a:r>
            <a:endParaRPr sz="5400"/>
          </a:p>
        </p:txBody>
      </p:sp>
      <p:sp>
        <p:nvSpPr>
          <p:cNvPr id="4" name="object 4"/>
          <p:cNvSpPr/>
          <p:nvPr/>
        </p:nvSpPr>
        <p:spPr>
          <a:xfrm>
            <a:off x="0" y="1516098"/>
            <a:ext cx="2667000" cy="5293995"/>
          </a:xfrm>
          <a:custGeom>
            <a:avLst/>
            <a:gdLst/>
            <a:ahLst/>
            <a:cxnLst/>
            <a:rect l="l" t="t" r="r" b="b"/>
            <a:pathLst>
              <a:path w="2667000" h="5293995">
                <a:moveTo>
                  <a:pt x="2667000" y="0"/>
                </a:moveTo>
                <a:lnTo>
                  <a:pt x="0" y="0"/>
                </a:lnTo>
                <a:lnTo>
                  <a:pt x="0" y="5293741"/>
                </a:lnTo>
                <a:lnTo>
                  <a:pt x="2667000" y="5293741"/>
                </a:lnTo>
                <a:lnTo>
                  <a:pt x="2667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40" y="902282"/>
            <a:ext cx="2603500" cy="553847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  <a:p>
            <a:pPr marL="88900" marR="836294">
              <a:lnSpc>
                <a:spcPts val="4300"/>
              </a:lnSpc>
              <a:spcBef>
                <a:spcPts val="445"/>
              </a:spcBef>
            </a:pPr>
            <a:r>
              <a:rPr sz="3600" spc="-30" dirty="0">
                <a:solidFill>
                  <a:srgbClr val="ABFFAB"/>
                </a:solidFill>
                <a:latin typeface="Wingdings"/>
                <a:cs typeface="Wingdings"/>
              </a:rPr>
              <a:t></a:t>
            </a:r>
            <a:r>
              <a:rPr sz="3600" b="1" u="sng" spc="-3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Tuples</a:t>
            </a:r>
            <a:r>
              <a:rPr sz="3600" b="1" spc="-30" dirty="0">
                <a:solidFill>
                  <a:srgbClr val="ABFFAB"/>
                </a:solid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Intro:</a:t>
            </a:r>
            <a:endParaRPr sz="3600">
              <a:latin typeface="Calibri"/>
              <a:cs typeface="Calibri"/>
            </a:endParaRPr>
          </a:p>
          <a:p>
            <a:pPr marL="873760">
              <a:lnSpc>
                <a:spcPts val="2125"/>
              </a:lnSpc>
            </a:pP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r>
              <a:rPr sz="18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800">
              <a:latin typeface="Calibri"/>
              <a:cs typeface="Calibri"/>
            </a:endParaRPr>
          </a:p>
          <a:p>
            <a:pPr marL="791210">
              <a:lnSpc>
                <a:spcPct val="100000"/>
              </a:lnSpc>
              <a:spcBef>
                <a:spcPts val="19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449580">
              <a:lnSpc>
                <a:spcPct val="100000"/>
              </a:lnSpc>
              <a:spcBef>
                <a:spcPts val="15"/>
              </a:spcBef>
            </a:pP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Creation</a:t>
            </a:r>
            <a:r>
              <a:rPr sz="2400" b="1" spc="-7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400" b="1" spc="-6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  <a:p>
            <a:pPr marL="449580">
              <a:lnSpc>
                <a:spcPct val="100000"/>
              </a:lnSpc>
            </a:pP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Tuple</a:t>
            </a:r>
            <a:endParaRPr sz="2400">
              <a:latin typeface="Calibri"/>
              <a:cs typeface="Calibri"/>
            </a:endParaRPr>
          </a:p>
          <a:p>
            <a:pPr marL="715010">
              <a:lnSpc>
                <a:spcPct val="100000"/>
              </a:lnSpc>
              <a:spcBef>
                <a:spcPts val="35"/>
              </a:spcBef>
            </a:pP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88900">
              <a:lnSpc>
                <a:spcPts val="2150"/>
              </a:lnSpc>
              <a:spcBef>
                <a:spcPts val="2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88900">
              <a:lnSpc>
                <a:spcPts val="215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8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800">
              <a:latin typeface="Calibri"/>
              <a:cs typeface="Calibri"/>
            </a:endParaRPr>
          </a:p>
          <a:p>
            <a:pPr marL="889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800">
              <a:latin typeface="Calibri"/>
              <a:cs typeface="Calibri"/>
            </a:endParaRPr>
          </a:p>
          <a:p>
            <a:pPr marL="889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33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3906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3200" y="1524000"/>
            <a:ext cx="3276600" cy="30480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80145" y="4750332"/>
            <a:ext cx="2352193" cy="1996888"/>
          </a:xfrm>
          <a:prstGeom prst="rect">
            <a:avLst/>
          </a:prstGeom>
        </p:spPr>
      </p:pic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686050" y="1466850"/>
          <a:ext cx="6353175" cy="5309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08250"/>
                <a:gridCol w="838200"/>
                <a:gridCol w="3006725"/>
              </a:tblGrid>
              <a:tr h="311277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numbers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created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without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name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 marR="5969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6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characters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created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without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name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 marR="107314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6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mixed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created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without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name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numbers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name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79182D"/>
                      </a:solidFill>
                      <a:prstDash val="solid"/>
                    </a:lnR>
                    <a:lnT w="12700">
                      <a:solidFill>
                        <a:srgbClr val="79182D"/>
                      </a:solidFill>
                      <a:prstDash val="solid"/>
                    </a:lnT>
                    <a:lnB w="12700">
                      <a:solidFill>
                        <a:srgbClr val="79182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98882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Empty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created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without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name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261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Empty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created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name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800" b="1" spc="-1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using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funcion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Tuple()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R w="12700">
                      <a:solidFill>
                        <a:srgbClr val="79182D"/>
                      </a:solidFill>
                      <a:prstDash val="solid"/>
                    </a:lnR>
                    <a:lnT w="76200">
                      <a:solidFill>
                        <a:srgbClr val="79182D"/>
                      </a:solidFill>
                      <a:prstDash val="solid"/>
                    </a:lnT>
                    <a:lnB w="12700">
                      <a:solidFill>
                        <a:srgbClr val="79182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76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T w="5715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T w="12700">
                      <a:solidFill>
                        <a:srgbClr val="79182D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7861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3377" y="-3555"/>
            <a:ext cx="85375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78635" algn="l"/>
              </a:tabLst>
            </a:pPr>
            <a:r>
              <a:rPr sz="2800" u="sng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Creation</a:t>
            </a:r>
            <a:r>
              <a:rPr sz="2800" u="sng" spc="-14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sz="2800" u="sng" spc="-2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of</a:t>
            </a:r>
            <a:r>
              <a:rPr sz="2800" u="sng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	</a:t>
            </a:r>
            <a:r>
              <a:rPr sz="4400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Tuple</a:t>
            </a:r>
            <a:r>
              <a:rPr sz="4400" u="sng" spc="-18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sz="2800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contd.</a:t>
            </a:r>
            <a:r>
              <a:rPr sz="2400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(</a:t>
            </a:r>
            <a:r>
              <a:rPr sz="2800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Long</a:t>
            </a:r>
            <a:r>
              <a:rPr sz="2800" u="sng" spc="-9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sz="2800" u="sng" spc="-2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Tuple</a:t>
            </a:r>
            <a:r>
              <a:rPr sz="2800" u="sng" spc="-9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sz="2800" u="sng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and</a:t>
            </a:r>
            <a:r>
              <a:rPr sz="2800" u="sng" spc="-10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sz="2800" u="sng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Nested</a:t>
            </a:r>
            <a:r>
              <a:rPr sz="2800" u="sng" spc="-8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sz="2800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Tuple</a:t>
            </a:r>
            <a:r>
              <a:rPr sz="2400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)</a:t>
            </a:r>
            <a:endParaRPr sz="2400"/>
          </a:p>
        </p:txBody>
      </p:sp>
      <p:sp>
        <p:nvSpPr>
          <p:cNvPr id="5" name="object 5"/>
          <p:cNvSpPr/>
          <p:nvPr/>
        </p:nvSpPr>
        <p:spPr>
          <a:xfrm>
            <a:off x="2743200" y="1777428"/>
            <a:ext cx="6324600" cy="584835"/>
          </a:xfrm>
          <a:custGeom>
            <a:avLst/>
            <a:gdLst/>
            <a:ahLst/>
            <a:cxnLst/>
            <a:rect l="l" t="t" r="r" b="b"/>
            <a:pathLst>
              <a:path w="6324600" h="584835">
                <a:moveTo>
                  <a:pt x="0" y="584771"/>
                </a:moveTo>
                <a:lnTo>
                  <a:pt x="6324600" y="584771"/>
                </a:lnTo>
                <a:lnTo>
                  <a:pt x="6324600" y="0"/>
                </a:lnTo>
                <a:lnTo>
                  <a:pt x="0" y="0"/>
                </a:lnTo>
                <a:lnTo>
                  <a:pt x="0" y="584771"/>
                </a:lnTo>
                <a:close/>
              </a:path>
            </a:pathLst>
          </a:custGeom>
          <a:ln w="12700">
            <a:solidFill>
              <a:srgbClr val="7918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743200" y="1777428"/>
            <a:ext cx="6324600" cy="584835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2032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60"/>
              </a:spcBef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Creation</a:t>
            </a:r>
            <a:r>
              <a:rPr sz="20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0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long</a:t>
            </a:r>
            <a:r>
              <a:rPr sz="32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3200" b="1" spc="-2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20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name</a:t>
            </a:r>
            <a:r>
              <a:rPr sz="20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Calibri"/>
                <a:cs typeface="Calibri"/>
              </a:rPr>
              <a:t>MultiTens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95600" y="4637785"/>
            <a:ext cx="6019800" cy="1077595"/>
          </a:xfrm>
          <a:custGeom>
            <a:avLst/>
            <a:gdLst/>
            <a:ahLst/>
            <a:cxnLst/>
            <a:rect l="l" t="t" r="r" b="b"/>
            <a:pathLst>
              <a:path w="6019800" h="1077595">
                <a:moveTo>
                  <a:pt x="0" y="1077214"/>
                </a:moveTo>
                <a:lnTo>
                  <a:pt x="6019800" y="1077214"/>
                </a:lnTo>
                <a:lnTo>
                  <a:pt x="6019800" y="0"/>
                </a:lnTo>
                <a:lnTo>
                  <a:pt x="0" y="0"/>
                </a:lnTo>
                <a:lnTo>
                  <a:pt x="0" y="1077214"/>
                </a:lnTo>
                <a:close/>
              </a:path>
            </a:pathLst>
          </a:custGeom>
          <a:ln w="12700">
            <a:solidFill>
              <a:srgbClr val="7918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924175" y="4676775"/>
            <a:ext cx="5962650" cy="1031875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215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Creation</a:t>
            </a:r>
            <a:r>
              <a:rPr sz="28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8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Nested</a:t>
            </a: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2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28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name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ts val="4300"/>
              </a:lnSpc>
            </a:pP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6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that</a:t>
            </a:r>
            <a:r>
              <a:rPr sz="2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inside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714625" y="1724025"/>
            <a:ext cx="6457950" cy="2571750"/>
            <a:chOff x="2714625" y="1724025"/>
            <a:chExt cx="6457950" cy="2571750"/>
          </a:xfrm>
        </p:grpSpPr>
        <p:sp>
          <p:nvSpPr>
            <p:cNvPr id="10" name="object 10"/>
            <p:cNvSpPr/>
            <p:nvPr/>
          </p:nvSpPr>
          <p:spPr>
            <a:xfrm>
              <a:off x="2743200" y="1752600"/>
              <a:ext cx="6400800" cy="2514600"/>
            </a:xfrm>
            <a:custGeom>
              <a:avLst/>
              <a:gdLst/>
              <a:ahLst/>
              <a:cxnLst/>
              <a:rect l="l" t="t" r="r" b="b"/>
              <a:pathLst>
                <a:path w="6400800" h="2514600">
                  <a:moveTo>
                    <a:pt x="0" y="2514600"/>
                  </a:moveTo>
                  <a:lnTo>
                    <a:pt x="6400800" y="2514600"/>
                  </a:lnTo>
                  <a:lnTo>
                    <a:pt x="6400800" y="0"/>
                  </a:lnTo>
                  <a:lnTo>
                    <a:pt x="0" y="0"/>
                  </a:lnTo>
                  <a:lnTo>
                    <a:pt x="0" y="25146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9400" y="2362200"/>
              <a:ext cx="6219825" cy="18288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813050" y="2355850"/>
              <a:ext cx="6232525" cy="1841500"/>
            </a:xfrm>
            <a:custGeom>
              <a:avLst/>
              <a:gdLst/>
              <a:ahLst/>
              <a:cxnLst/>
              <a:rect l="l" t="t" r="r" b="b"/>
              <a:pathLst>
                <a:path w="6232525" h="1841500">
                  <a:moveTo>
                    <a:pt x="0" y="1841500"/>
                  </a:moveTo>
                  <a:lnTo>
                    <a:pt x="6232525" y="1841500"/>
                  </a:lnTo>
                  <a:lnTo>
                    <a:pt x="6232525" y="0"/>
                  </a:lnTo>
                  <a:lnTo>
                    <a:pt x="0" y="0"/>
                  </a:lnTo>
                  <a:lnTo>
                    <a:pt x="0" y="184150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867025" y="4619625"/>
            <a:ext cx="6076950" cy="2114550"/>
            <a:chOff x="2867025" y="4619625"/>
            <a:chExt cx="6076950" cy="2114550"/>
          </a:xfrm>
        </p:grpSpPr>
        <p:sp>
          <p:nvSpPr>
            <p:cNvPr id="14" name="object 14"/>
            <p:cNvSpPr/>
            <p:nvPr/>
          </p:nvSpPr>
          <p:spPr>
            <a:xfrm>
              <a:off x="2895600" y="4648200"/>
              <a:ext cx="6019800" cy="2057400"/>
            </a:xfrm>
            <a:custGeom>
              <a:avLst/>
              <a:gdLst/>
              <a:ahLst/>
              <a:cxnLst/>
              <a:rect l="l" t="t" r="r" b="b"/>
              <a:pathLst>
                <a:path w="6019800" h="2057400">
                  <a:moveTo>
                    <a:pt x="0" y="2057400"/>
                  </a:moveTo>
                  <a:lnTo>
                    <a:pt x="6019800" y="2057400"/>
                  </a:lnTo>
                  <a:lnTo>
                    <a:pt x="6019800" y="0"/>
                  </a:lnTo>
                  <a:lnTo>
                    <a:pt x="0" y="0"/>
                  </a:lnTo>
                  <a:lnTo>
                    <a:pt x="0" y="20574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27547" y="5791200"/>
              <a:ext cx="5714095" cy="80010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0" y="1457477"/>
            <a:ext cx="2667000" cy="446278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41910" rIns="0" bIns="0" rtlCol="0">
            <a:spAutoFit/>
          </a:bodyPr>
          <a:lstStyle/>
          <a:p>
            <a:pPr marL="91440" marR="1082675">
              <a:lnSpc>
                <a:spcPts val="3820"/>
              </a:lnSpc>
              <a:spcBef>
                <a:spcPts val="330"/>
              </a:spcBef>
            </a:pPr>
            <a:r>
              <a:rPr sz="3200" spc="-30" dirty="0">
                <a:solidFill>
                  <a:srgbClr val="ABFFAB"/>
                </a:solidFill>
                <a:latin typeface="Wingdings"/>
                <a:cs typeface="Wingdings"/>
              </a:rPr>
              <a:t></a:t>
            </a:r>
            <a:r>
              <a:rPr sz="3200" b="1" u="sng" spc="-3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Tuples</a:t>
            </a:r>
            <a:r>
              <a:rPr sz="3200" b="1" spc="-30" dirty="0">
                <a:solidFill>
                  <a:srgbClr val="ABFFAB"/>
                </a:solid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Intro:</a:t>
            </a:r>
            <a:endParaRPr sz="3200">
              <a:latin typeface="Calibri"/>
              <a:cs typeface="Calibri"/>
            </a:endParaRPr>
          </a:p>
          <a:p>
            <a:pPr marL="779780">
              <a:lnSpc>
                <a:spcPts val="1895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600">
              <a:latin typeface="Calibri"/>
              <a:cs typeface="Calibri"/>
            </a:endParaRPr>
          </a:p>
          <a:p>
            <a:pPr marL="764540">
              <a:lnSpc>
                <a:spcPct val="100000"/>
              </a:lnSpc>
              <a:spcBef>
                <a:spcPts val="180"/>
              </a:spcBef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6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Tuple</a:t>
            </a:r>
            <a:endParaRPr sz="1600">
              <a:latin typeface="Calibri"/>
              <a:cs typeface="Calibri"/>
            </a:endParaRPr>
          </a:p>
          <a:p>
            <a:pPr marL="452120">
              <a:lnSpc>
                <a:spcPct val="100000"/>
              </a:lnSpc>
              <a:spcBef>
                <a:spcPts val="30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Creation</a:t>
            </a:r>
            <a:r>
              <a:rPr sz="2000" b="1" spc="-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000" b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000" b="1" spc="-4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Tuple</a:t>
            </a:r>
            <a:endParaRPr sz="2000">
              <a:latin typeface="Calibri"/>
              <a:cs typeface="Calibri"/>
            </a:endParaRPr>
          </a:p>
          <a:p>
            <a:pPr marL="779780">
              <a:lnSpc>
                <a:spcPct val="100000"/>
              </a:lnSpc>
              <a:spcBef>
                <a:spcPts val="30"/>
              </a:spcBef>
            </a:pP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  <a:spcBef>
                <a:spcPts val="1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8255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9661" y="-11226"/>
            <a:ext cx="85604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73300" algn="l"/>
              </a:tabLst>
            </a:pPr>
            <a:r>
              <a:rPr u="sng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Creation</a:t>
            </a:r>
            <a:r>
              <a:rPr u="sng" spc="-16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u="sng" spc="-2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of</a:t>
            </a:r>
            <a:r>
              <a:rPr u="sng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	</a:t>
            </a:r>
            <a:r>
              <a:rPr sz="5400" u="sng" spc="-2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Tuple</a:t>
            </a:r>
            <a:r>
              <a:rPr sz="5400" u="sng" spc="-19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u="sng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from</a:t>
            </a:r>
            <a:r>
              <a:rPr u="sng" spc="-15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existing</a:t>
            </a:r>
            <a:r>
              <a:rPr u="sng" spc="-13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sequences</a:t>
            </a:r>
            <a:endParaRPr sz="540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867025" y="962025"/>
          <a:ext cx="6248400" cy="1447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7000"/>
                <a:gridCol w="76200"/>
                <a:gridCol w="3429000"/>
                <a:gridCol w="76200"/>
              </a:tblGrid>
              <a:tr h="394335">
                <a:tc>
                  <a:txBody>
                    <a:bodyPr/>
                    <a:lstStyle/>
                    <a:p>
                      <a:pPr marL="29146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Creating</a:t>
                      </a:r>
                      <a:r>
                        <a:rPr sz="2000" b="1" u="sng" spc="-6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2000" b="1" u="sng" spc="-7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from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57150">
                      <a:solidFill>
                        <a:srgbClr val="C00000"/>
                      </a:solidFill>
                      <a:prstDash val="solid"/>
                    </a:lnL>
                    <a:lnT w="5715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5715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Creating</a:t>
                      </a:r>
                      <a:r>
                        <a:rPr sz="2000" b="1" u="sng" spc="-6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2000" b="1" u="sng" spc="-6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2000" b="1" u="sng" spc="-6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tuple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C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</a:tcPr>
                </a:tc>
              </a:tr>
              <a:tr h="824230">
                <a:tc>
                  <a:txBody>
                    <a:bodyPr/>
                    <a:lstStyle/>
                    <a:p>
                      <a:pPr marL="1205865">
                        <a:lnSpc>
                          <a:spcPts val="1930"/>
                        </a:lnSpc>
                      </a:pPr>
                      <a:r>
                        <a:rPr sz="2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string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T w="1270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5715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57150">
                      <a:solidFill>
                        <a:srgbClr val="C00000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86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57150">
                      <a:solidFill>
                        <a:srgbClr val="C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57150">
                      <a:solidFill>
                        <a:srgbClr val="C00000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095625" y="2562225"/>
          <a:ext cx="5410200" cy="17519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10200"/>
              </a:tblGrid>
              <a:tr h="368935"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Creating</a:t>
                      </a:r>
                      <a:r>
                        <a:rPr sz="1800" b="1" u="sng" spc="-7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Tuple</a:t>
                      </a:r>
                      <a:r>
                        <a:rPr sz="180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by</a:t>
                      </a:r>
                      <a:r>
                        <a:rPr sz="1800" b="1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taking</a:t>
                      </a:r>
                      <a:r>
                        <a:rPr sz="1800" b="1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input</a:t>
                      </a:r>
                      <a:r>
                        <a:rPr sz="1800" b="1" u="sng" spc="-6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18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b="1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keyboard(user)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829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**Note: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All</a:t>
                      </a:r>
                      <a:r>
                        <a:rPr sz="20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elements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considered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string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2901060" y="4495774"/>
            <a:ext cx="6243320" cy="646430"/>
          </a:xfrm>
          <a:custGeom>
            <a:avLst/>
            <a:gdLst/>
            <a:ahLst/>
            <a:cxnLst/>
            <a:rect l="l" t="t" r="r" b="b"/>
            <a:pathLst>
              <a:path w="6243320" h="646429">
                <a:moveTo>
                  <a:pt x="0" y="646328"/>
                </a:moveTo>
                <a:lnTo>
                  <a:pt x="6242939" y="646328"/>
                </a:lnTo>
                <a:lnTo>
                  <a:pt x="6242939" y="0"/>
                </a:lnTo>
                <a:lnTo>
                  <a:pt x="0" y="0"/>
                </a:lnTo>
                <a:lnTo>
                  <a:pt x="0" y="646328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924175" y="4514545"/>
            <a:ext cx="61912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00"/>
              </a:spcBef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Creating</a:t>
            </a:r>
            <a:r>
              <a:rPr sz="1800" b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Tuple</a:t>
            </a:r>
            <a:r>
              <a:rPr sz="18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r>
              <a:rPr sz="18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taking</a:t>
            </a:r>
            <a:r>
              <a:rPr sz="18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input</a:t>
            </a:r>
            <a:r>
              <a:rPr sz="1800" b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from</a:t>
            </a:r>
            <a:r>
              <a:rPr sz="18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keyboard</a:t>
            </a:r>
            <a:r>
              <a:rPr sz="1800" b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[using</a:t>
            </a:r>
            <a:r>
              <a:rPr sz="1800" b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eval()]</a:t>
            </a:r>
            <a:endParaRPr sz="1800">
              <a:latin typeface="Calibri"/>
              <a:cs typeface="Calibri"/>
            </a:endParaRPr>
          </a:p>
          <a:p>
            <a:pPr marL="68580">
              <a:lnSpc>
                <a:spcPct val="100000"/>
              </a:lnSpc>
            </a:pP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]method]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895600" y="6135470"/>
            <a:ext cx="6248400" cy="646430"/>
          </a:xfrm>
          <a:custGeom>
            <a:avLst/>
            <a:gdLst/>
            <a:ahLst/>
            <a:cxnLst/>
            <a:rect l="l" t="t" r="r" b="b"/>
            <a:pathLst>
              <a:path w="6248400" h="646429">
                <a:moveTo>
                  <a:pt x="0" y="646328"/>
                </a:moveTo>
                <a:lnTo>
                  <a:pt x="6248400" y="646328"/>
                </a:lnTo>
                <a:lnTo>
                  <a:pt x="6248400" y="0"/>
                </a:lnTo>
                <a:lnTo>
                  <a:pt x="0" y="0"/>
                </a:lnTo>
                <a:lnTo>
                  <a:pt x="0" y="646328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895600" y="6135470"/>
            <a:ext cx="6248400" cy="64643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17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**Note: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eval(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)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identifies</a:t>
            </a:r>
            <a:r>
              <a:rPr sz="1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type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looking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given</a:t>
            </a:r>
            <a:endParaRPr sz="18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expression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867025" y="4467223"/>
            <a:ext cx="6305550" cy="2343150"/>
            <a:chOff x="2867025" y="4467223"/>
            <a:chExt cx="6305550" cy="2343150"/>
          </a:xfrm>
        </p:grpSpPr>
        <p:sp>
          <p:nvSpPr>
            <p:cNvPr id="12" name="object 12"/>
            <p:cNvSpPr/>
            <p:nvPr/>
          </p:nvSpPr>
          <p:spPr>
            <a:xfrm>
              <a:off x="2895600" y="4495798"/>
              <a:ext cx="6248400" cy="2286000"/>
            </a:xfrm>
            <a:custGeom>
              <a:avLst/>
              <a:gdLst/>
              <a:ahLst/>
              <a:cxnLst/>
              <a:rect l="l" t="t" r="r" b="b"/>
              <a:pathLst>
                <a:path w="6248400" h="2286000">
                  <a:moveTo>
                    <a:pt x="0" y="2285999"/>
                  </a:moveTo>
                  <a:lnTo>
                    <a:pt x="6248400" y="2285999"/>
                  </a:lnTo>
                  <a:lnTo>
                    <a:pt x="6248400" y="0"/>
                  </a:lnTo>
                  <a:lnTo>
                    <a:pt x="0" y="0"/>
                  </a:lnTo>
                  <a:lnTo>
                    <a:pt x="0" y="2285999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800" y="5181600"/>
              <a:ext cx="6000095" cy="91440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0" y="1379613"/>
            <a:ext cx="2819400" cy="477075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54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00"/>
              </a:spcBef>
            </a:pPr>
            <a:r>
              <a:rPr sz="2800" spc="-10" dirty="0">
                <a:solidFill>
                  <a:srgbClr val="ABFFAB"/>
                </a:solidFill>
                <a:latin typeface="Wingdings"/>
                <a:cs typeface="Wingdings"/>
              </a:rPr>
              <a:t></a:t>
            </a:r>
            <a:r>
              <a:rPr sz="2800" b="1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Tuples</a:t>
            </a:r>
            <a:r>
              <a:rPr sz="2800" b="1" u="sng" spc="-114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Intro:</a:t>
            </a:r>
            <a:endParaRPr sz="2800">
              <a:latin typeface="Calibri"/>
              <a:cs typeface="Calibri"/>
            </a:endParaRPr>
          </a:p>
          <a:p>
            <a:pPr marL="779780">
              <a:lnSpc>
                <a:spcPct val="100000"/>
              </a:lnSpc>
              <a:spcBef>
                <a:spcPts val="60"/>
              </a:spcBef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600">
              <a:latin typeface="Calibri"/>
              <a:cs typeface="Calibri"/>
            </a:endParaRPr>
          </a:p>
          <a:p>
            <a:pPr marL="764540">
              <a:lnSpc>
                <a:spcPct val="100000"/>
              </a:lnSpc>
              <a:spcBef>
                <a:spcPts val="180"/>
              </a:spcBef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6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Tuple</a:t>
            </a:r>
            <a:endParaRPr sz="1600">
              <a:latin typeface="Calibri"/>
              <a:cs typeface="Calibri"/>
            </a:endParaRPr>
          </a:p>
          <a:p>
            <a:pPr marL="452120" marR="372110">
              <a:lnSpc>
                <a:spcPct val="100000"/>
              </a:lnSpc>
              <a:spcBef>
                <a:spcPts val="35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Creation</a:t>
            </a:r>
            <a:r>
              <a:rPr sz="2000" b="1" spc="-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000" b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000" b="1" spc="-4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Tuple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from</a:t>
            </a:r>
            <a:r>
              <a:rPr sz="2000" b="1" spc="-6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string,tuple, Tuple(input()),</a:t>
            </a:r>
            <a:endParaRPr sz="2000">
              <a:latin typeface="Calibri"/>
              <a:cs typeface="Calibri"/>
            </a:endParaRPr>
          </a:p>
          <a:p>
            <a:pPr marL="452120">
              <a:lnSpc>
                <a:spcPct val="100000"/>
              </a:lnSpc>
            </a:pP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eval(input())</a:t>
            </a:r>
            <a:endParaRPr sz="2000">
              <a:latin typeface="Calibri"/>
              <a:cs typeface="Calibri"/>
            </a:endParaRPr>
          </a:p>
          <a:p>
            <a:pPr marL="91440" marR="274955" indent="688340">
              <a:lnSpc>
                <a:spcPct val="100000"/>
              </a:lnSpc>
              <a:spcBef>
                <a:spcPts val="30"/>
              </a:spcBef>
            </a:pP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Tuple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Assign/change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values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  <a:spcBef>
                <a:spcPts val="10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71800" y="1447800"/>
            <a:ext cx="2514600" cy="6858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57041" y="1462914"/>
            <a:ext cx="3226675" cy="869057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21558" y="2995316"/>
            <a:ext cx="5183746" cy="9117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363713"/>
            <a:ext cx="2743200" cy="467868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 marR="974090">
              <a:lnSpc>
                <a:spcPts val="4300"/>
              </a:lnSpc>
              <a:spcBef>
                <a:spcPts val="315"/>
              </a:spcBef>
            </a:pPr>
            <a:r>
              <a:rPr sz="3600" spc="-40" dirty="0">
                <a:solidFill>
                  <a:srgbClr val="ABFFAB"/>
                </a:solidFill>
                <a:latin typeface="Wingdings"/>
                <a:cs typeface="Wingdings"/>
              </a:rPr>
              <a:t></a:t>
            </a:r>
            <a:r>
              <a:rPr sz="3600" b="1" u="sng" spc="-4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Tuples</a:t>
            </a:r>
            <a:r>
              <a:rPr sz="3600" b="1" spc="-40" dirty="0">
                <a:solidFill>
                  <a:srgbClr val="ABFFAB"/>
                </a:solid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  <a:latin typeface="Calibri"/>
                <a:cs typeface="Calibri"/>
              </a:rPr>
              <a:t>Intro:</a:t>
            </a:r>
            <a:endParaRPr sz="3600">
              <a:latin typeface="Calibri"/>
              <a:cs typeface="Calibri"/>
            </a:endParaRPr>
          </a:p>
          <a:p>
            <a:pPr marL="717550">
              <a:lnSpc>
                <a:spcPts val="2125"/>
              </a:lnSpc>
            </a:pP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800">
              <a:latin typeface="Calibri"/>
              <a:cs typeface="Calibri"/>
            </a:endParaRPr>
          </a:p>
          <a:p>
            <a:pPr marL="732790">
              <a:lnSpc>
                <a:spcPct val="100000"/>
              </a:lnSpc>
              <a:spcBef>
                <a:spcPts val="19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743585">
              <a:lnSpc>
                <a:spcPct val="100000"/>
              </a:lnSpc>
              <a:spcBef>
                <a:spcPts val="24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187325">
              <a:lnSpc>
                <a:spcPct val="100000"/>
              </a:lnSpc>
              <a:spcBef>
                <a:spcPts val="15"/>
              </a:spcBef>
            </a:pPr>
            <a:r>
              <a:rPr sz="2400" b="1" spc="-30" dirty="0">
                <a:solidFill>
                  <a:srgbClr val="FFFF00"/>
                </a:solidFill>
                <a:latin typeface="Calibri"/>
                <a:cs typeface="Calibri"/>
              </a:rPr>
              <a:t>Traversal</a:t>
            </a:r>
            <a:r>
              <a:rPr sz="2400" b="1" spc="-6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400" b="1" spc="-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Calibri"/>
                <a:cs typeface="Calibri"/>
              </a:rPr>
              <a:t>Tuple</a:t>
            </a:r>
            <a:endParaRPr sz="24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  <a:spcBef>
                <a:spcPts val="6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Tuples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Tuples;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Tuple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40" y="7861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93420"/>
          </a:xfrm>
          <a:custGeom>
            <a:avLst/>
            <a:gdLst/>
            <a:ahLst/>
            <a:cxnLst/>
            <a:rect l="l" t="t" r="r" b="b"/>
            <a:pathLst>
              <a:path w="9144000" h="693420">
                <a:moveTo>
                  <a:pt x="0" y="693292"/>
                </a:moveTo>
                <a:lnTo>
                  <a:pt x="9144000" y="693292"/>
                </a:lnTo>
                <a:lnTo>
                  <a:pt x="9144000" y="0"/>
                </a:lnTo>
                <a:lnTo>
                  <a:pt x="0" y="0"/>
                </a:lnTo>
                <a:lnTo>
                  <a:pt x="0" y="6932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57677" y="-27939"/>
            <a:ext cx="36258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63165" algn="l"/>
              </a:tabLst>
            </a:pPr>
            <a:r>
              <a:rPr sz="2800" u="sng" spc="-2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TRAVERSAL</a:t>
            </a:r>
            <a:r>
              <a:rPr sz="2800" u="sng" spc="-5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sz="2800" u="sng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of</a:t>
            </a:r>
            <a:r>
              <a:rPr sz="2800" u="sng" spc="-75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 </a:t>
            </a:r>
            <a:r>
              <a:rPr sz="2800" u="sng" spc="-5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a</a:t>
            </a:r>
            <a:r>
              <a:rPr sz="2800" u="sng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	</a:t>
            </a:r>
            <a:r>
              <a:rPr sz="4000" u="sng" spc="-40" dirty="0">
                <a:solidFill>
                  <a:srgbClr val="ABFFAB"/>
                </a:solidFill>
                <a:uFill>
                  <a:solidFill>
                    <a:srgbClr val="ABFFAB"/>
                  </a:solidFill>
                </a:uFill>
              </a:rPr>
              <a:t>Tuple</a:t>
            </a:r>
            <a:endParaRPr sz="4000"/>
          </a:p>
        </p:txBody>
      </p:sp>
      <p:grpSp>
        <p:nvGrpSpPr>
          <p:cNvPr id="6" name="object 6"/>
          <p:cNvGrpSpPr/>
          <p:nvPr/>
        </p:nvGrpSpPr>
        <p:grpSpPr>
          <a:xfrm>
            <a:off x="2790825" y="733423"/>
            <a:ext cx="6334125" cy="6076950"/>
            <a:chOff x="2790825" y="733423"/>
            <a:chExt cx="6334125" cy="6076950"/>
          </a:xfrm>
        </p:grpSpPr>
        <p:sp>
          <p:nvSpPr>
            <p:cNvPr id="7" name="object 7"/>
            <p:cNvSpPr/>
            <p:nvPr/>
          </p:nvSpPr>
          <p:spPr>
            <a:xfrm>
              <a:off x="2819400" y="761998"/>
              <a:ext cx="5334000" cy="6019800"/>
            </a:xfrm>
            <a:custGeom>
              <a:avLst/>
              <a:gdLst/>
              <a:ahLst/>
              <a:cxnLst/>
              <a:rect l="l" t="t" r="r" b="b"/>
              <a:pathLst>
                <a:path w="5334000" h="6019800">
                  <a:moveTo>
                    <a:pt x="0" y="6019800"/>
                  </a:moveTo>
                  <a:lnTo>
                    <a:pt x="5334000" y="6019800"/>
                  </a:lnTo>
                  <a:lnTo>
                    <a:pt x="53340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8264" y="867228"/>
              <a:ext cx="4163449" cy="479939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57800" y="2590800"/>
              <a:ext cx="3810000" cy="25146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229225" y="2562225"/>
              <a:ext cx="3867150" cy="2571750"/>
            </a:xfrm>
            <a:custGeom>
              <a:avLst/>
              <a:gdLst/>
              <a:ahLst/>
              <a:cxnLst/>
              <a:rect l="l" t="t" r="r" b="b"/>
              <a:pathLst>
                <a:path w="3867150" h="2571750">
                  <a:moveTo>
                    <a:pt x="0" y="2571750"/>
                  </a:moveTo>
                  <a:lnTo>
                    <a:pt x="3867150" y="2571750"/>
                  </a:lnTo>
                  <a:lnTo>
                    <a:pt x="3867150" y="0"/>
                  </a:lnTo>
                  <a:lnTo>
                    <a:pt x="0" y="0"/>
                  </a:lnTo>
                  <a:lnTo>
                    <a:pt x="0" y="25717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28326" y="5742264"/>
              <a:ext cx="5050855" cy="9451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3292</Words>
  <Application>Microsoft Office PowerPoint</Application>
  <PresentationFormat>On-screen Show (4:3)</PresentationFormat>
  <Paragraphs>682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Slide 1</vt:lpstr>
      <vt:lpstr>( Learning Outcomes ) </vt:lpstr>
      <vt:lpstr>TUPLE</vt:lpstr>
      <vt:lpstr>What is a Tuple ?</vt:lpstr>
      <vt:lpstr>INDEXING in a Tuple</vt:lpstr>
      <vt:lpstr>CREATION of Tuple</vt:lpstr>
      <vt:lpstr>Creation of Tuple contd.(Long Tuple and Nested Tuple)</vt:lpstr>
      <vt:lpstr>Creation of Tuple from existing sequences</vt:lpstr>
      <vt:lpstr>TRAVERSAL of a Tuple</vt:lpstr>
      <vt:lpstr>TRAVERSAL of NESTED Tuple</vt:lpstr>
      <vt:lpstr>Assign/Change values in a Tuple</vt:lpstr>
      <vt:lpstr>Slide 12</vt:lpstr>
      <vt:lpstr>OPERATIONS on Tuple Concatenation</vt:lpstr>
      <vt:lpstr>OPERATIONS on Tuple Replication</vt:lpstr>
      <vt:lpstr>OPERATIONS on Tuple Membership</vt:lpstr>
      <vt:lpstr>OPERATIONS on Comparison of Tuple</vt:lpstr>
      <vt:lpstr>Slide 17</vt:lpstr>
      <vt:lpstr>Functions / Methods on Tuple-len()</vt:lpstr>
      <vt:lpstr>Functions / Methods on Tuple-tuple()</vt:lpstr>
      <vt:lpstr>Functions / Methods on Tuple- count()</vt:lpstr>
      <vt:lpstr>Functions / Methods on Tuple- index()</vt:lpstr>
      <vt:lpstr>Functions / Methods on Tuple- sorted()</vt:lpstr>
      <vt:lpstr>Functions / Methods on Tuple- min(),max(),sum()</vt:lpstr>
      <vt:lpstr>Functions / Methods on Tuple- min(),max(),sum() contd..</vt:lpstr>
      <vt:lpstr>NOTE</vt:lpstr>
      <vt:lpstr>Slide 26</vt:lpstr>
      <vt:lpstr>Tuple slicing</vt:lpstr>
      <vt:lpstr>Tuple slicing</vt:lpstr>
      <vt:lpstr>TUPLE SLICING contd.</vt:lpstr>
      <vt:lpstr>Slide 30</vt:lpstr>
      <vt:lpstr>NESTED Tuples</vt:lpstr>
      <vt:lpstr>Slide 32</vt:lpstr>
      <vt:lpstr>Slide 33</vt:lpstr>
      <vt:lpstr>Slide 34</vt:lpstr>
      <vt:lpstr>Program to find the MEAN (AVERAGE) of all the elements of the Tuple</vt:lpstr>
      <vt:lpstr>Program to search an element in the Tuple (LINEAR SEARCH)</vt:lpstr>
      <vt:lpstr>Slide 37</vt:lpstr>
      <vt:lpstr>Bibliograhy and References</vt:lpstr>
      <vt:lpstr>Programming is an ART…. Add your colours to it and make your own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Agni</dc:creator>
  <cp:lastModifiedBy>System_For All</cp:lastModifiedBy>
  <cp:revision>1</cp:revision>
  <dcterms:created xsi:type="dcterms:W3CDTF">2025-01-02T05:02:31Z</dcterms:created>
  <dcterms:modified xsi:type="dcterms:W3CDTF">2025-01-02T05:03:22Z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2025-01-02T00:00:00Z</vt:filetime>
  </property>
  <property fmtid="{D5CDD505-2E9C-101B-9397-08002B2CF9AE}" pid="5" name="Producer">
    <vt:lpwstr>Microsoft® Office PowerPoint® 2007</vt:lpwstr>
  </property>
</Properties>
</file>